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1"/>
  </p:notesMasterIdLst>
  <p:sldIdLst>
    <p:sldId id="256" r:id="rId2"/>
    <p:sldId id="282" r:id="rId3"/>
    <p:sldId id="1106" r:id="rId4"/>
    <p:sldId id="1189" r:id="rId5"/>
    <p:sldId id="1167" r:id="rId6"/>
    <p:sldId id="1168" r:id="rId7"/>
    <p:sldId id="1169" r:id="rId8"/>
    <p:sldId id="1149" r:id="rId9"/>
    <p:sldId id="1179" r:id="rId10"/>
    <p:sldId id="1113" r:id="rId11"/>
    <p:sldId id="1170" r:id="rId12"/>
    <p:sldId id="1171" r:id="rId13"/>
    <p:sldId id="1172" r:id="rId14"/>
    <p:sldId id="1173" r:id="rId15"/>
    <p:sldId id="1180" r:id="rId16"/>
    <p:sldId id="1174" r:id="rId17"/>
    <p:sldId id="1175" r:id="rId18"/>
    <p:sldId id="1176" r:id="rId19"/>
    <p:sldId id="1181" r:id="rId20"/>
    <p:sldId id="1178" r:id="rId21"/>
    <p:sldId id="1182" r:id="rId22"/>
    <p:sldId id="1112" r:id="rId23"/>
    <p:sldId id="1183" r:id="rId24"/>
    <p:sldId id="1188" r:id="rId25"/>
    <p:sldId id="602" r:id="rId26"/>
    <p:sldId id="273" r:id="rId27"/>
    <p:sldId id="274" r:id="rId28"/>
    <p:sldId id="275" r:id="rId29"/>
    <p:sldId id="276"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106"/>
            <p14:sldId id="1189"/>
            <p14:sldId id="1167"/>
            <p14:sldId id="1168"/>
            <p14:sldId id="1169"/>
            <p14:sldId id="1149"/>
            <p14:sldId id="1179"/>
            <p14:sldId id="1113"/>
            <p14:sldId id="1170"/>
            <p14:sldId id="1171"/>
            <p14:sldId id="1172"/>
            <p14:sldId id="1173"/>
            <p14:sldId id="1180"/>
            <p14:sldId id="1174"/>
            <p14:sldId id="1175"/>
            <p14:sldId id="1176"/>
            <p14:sldId id="1181"/>
            <p14:sldId id="1178"/>
            <p14:sldId id="1182"/>
            <p14:sldId id="1112"/>
            <p14:sldId id="1183"/>
            <p14:sldId id="1188"/>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9" autoAdjust="0"/>
    <p:restoredTop sz="96447" autoAdjust="0"/>
  </p:normalViewPr>
  <p:slideViewPr>
    <p:cSldViewPr snapToGrid="0">
      <p:cViewPr varScale="1">
        <p:scale>
          <a:sx n="115" d="100"/>
          <a:sy n="115" d="100"/>
        </p:scale>
        <p:origin x="1488" y="1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7.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36.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27.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27.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5.wmf"/><Relationship Id="rId7" Type="http://schemas.openxmlformats.org/officeDocument/2006/relationships/image" Target="../media/image19.wmf"/><Relationship Id="rId2" Type="http://schemas.openxmlformats.org/officeDocument/2006/relationships/image" Target="../media/image14.wmf"/><Relationship Id="rId1" Type="http://schemas.openxmlformats.org/officeDocument/2006/relationships/image" Target="../media/image13.wmf"/><Relationship Id="rId6" Type="http://schemas.openxmlformats.org/officeDocument/2006/relationships/image" Target="../media/image18.wmf"/><Relationship Id="rId5" Type="http://schemas.openxmlformats.org/officeDocument/2006/relationships/image" Target="../media/image17.wmf"/><Relationship Id="rId4"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21.wmf"/><Relationship Id="rId1" Type="http://schemas.openxmlformats.org/officeDocument/2006/relationships/image" Target="../media/image20.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9.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2024-04-13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Least-squares best-fitting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Least-squares best-fitting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Least-squares best-fitting polynomials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Least-squares best-fitting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Least-squares best-fitting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Least-squares best-fitting polynomials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Least-squares best-fitting polynomials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Least-squares best-fitting polynomials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Least-squares best-fitting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Least-squares best-fitting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Least-squares best-fitting polynomials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6.bin"/><Relationship Id="rId3" Type="http://schemas.microsoft.com/office/2007/relationships/media" Target="../media/media9.m4a"/><Relationship Id="rId7" Type="http://schemas.openxmlformats.org/officeDocument/2006/relationships/image" Target="../media/image23.wmf"/><Relationship Id="rId2" Type="http://schemas.openxmlformats.org/officeDocument/2006/relationships/tags" Target="../tags/tag7.xml"/><Relationship Id="rId1" Type="http://schemas.openxmlformats.org/officeDocument/2006/relationships/vmlDrawing" Target="../drawings/vmlDrawing8.vml"/><Relationship Id="rId6" Type="http://schemas.openxmlformats.org/officeDocument/2006/relationships/oleObject" Target="../embeddings/oleObject15.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9.m4a"/><Relationship Id="rId9" Type="http://schemas.openxmlformats.org/officeDocument/2006/relationships/image" Target="../media/image24.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8.bin"/><Relationship Id="rId3" Type="http://schemas.microsoft.com/office/2007/relationships/media" Target="../media/media10.m4a"/><Relationship Id="rId7" Type="http://schemas.openxmlformats.org/officeDocument/2006/relationships/image" Target="../media/image25.wmf"/><Relationship Id="rId2" Type="http://schemas.openxmlformats.org/officeDocument/2006/relationships/tags" Target="../tags/tag8.xml"/><Relationship Id="rId1" Type="http://schemas.openxmlformats.org/officeDocument/2006/relationships/vmlDrawing" Target="../drawings/vmlDrawing9.vml"/><Relationship Id="rId6" Type="http://schemas.openxmlformats.org/officeDocument/2006/relationships/oleObject" Target="../embeddings/oleObject17.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0.m4a"/><Relationship Id="rId9" Type="http://schemas.openxmlformats.org/officeDocument/2006/relationships/image" Target="../media/image26.w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0.bin"/><Relationship Id="rId3" Type="http://schemas.microsoft.com/office/2007/relationships/media" Target="../media/media11.m4a"/><Relationship Id="rId7" Type="http://schemas.openxmlformats.org/officeDocument/2006/relationships/image" Target="../media/image27.wmf"/><Relationship Id="rId12" Type="http://schemas.openxmlformats.org/officeDocument/2006/relationships/image" Target="../media/image8.png"/><Relationship Id="rId2" Type="http://schemas.openxmlformats.org/officeDocument/2006/relationships/tags" Target="../tags/tag9.xml"/><Relationship Id="rId1" Type="http://schemas.openxmlformats.org/officeDocument/2006/relationships/vmlDrawing" Target="../drawings/vmlDrawing10.vml"/><Relationship Id="rId6" Type="http://schemas.openxmlformats.org/officeDocument/2006/relationships/oleObject" Target="../embeddings/oleObject19.bin"/><Relationship Id="rId11" Type="http://schemas.openxmlformats.org/officeDocument/2006/relationships/image" Target="../media/image29.wmf"/><Relationship Id="rId5" Type="http://schemas.openxmlformats.org/officeDocument/2006/relationships/slideLayout" Target="../slideLayouts/slideLayout2.xml"/><Relationship Id="rId10" Type="http://schemas.openxmlformats.org/officeDocument/2006/relationships/oleObject" Target="../embeddings/oleObject21.bin"/><Relationship Id="rId4" Type="http://schemas.openxmlformats.org/officeDocument/2006/relationships/audio" Target="../media/media11.m4a"/><Relationship Id="rId9" Type="http://schemas.openxmlformats.org/officeDocument/2006/relationships/image" Target="../media/image28.wm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3.bin"/><Relationship Id="rId3" Type="http://schemas.microsoft.com/office/2007/relationships/media" Target="../media/media12.m4a"/><Relationship Id="rId7" Type="http://schemas.openxmlformats.org/officeDocument/2006/relationships/image" Target="../media/image27.wmf"/><Relationship Id="rId2" Type="http://schemas.openxmlformats.org/officeDocument/2006/relationships/tags" Target="../tags/tag10.xml"/><Relationship Id="rId1" Type="http://schemas.openxmlformats.org/officeDocument/2006/relationships/vmlDrawing" Target="../drawings/vmlDrawing11.vml"/><Relationship Id="rId6" Type="http://schemas.openxmlformats.org/officeDocument/2006/relationships/oleObject" Target="../embeddings/oleObject22.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2.m4a"/><Relationship Id="rId9" Type="http://schemas.openxmlformats.org/officeDocument/2006/relationships/image" Target="../media/image30.wmf"/></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3.m4a"/><Relationship Id="rId7" Type="http://schemas.openxmlformats.org/officeDocument/2006/relationships/image" Target="../media/image30.wmf"/><Relationship Id="rId2" Type="http://schemas.openxmlformats.org/officeDocument/2006/relationships/tags" Target="../tags/tag11.xml"/><Relationship Id="rId1" Type="http://schemas.openxmlformats.org/officeDocument/2006/relationships/vmlDrawing" Target="../drawings/vmlDrawing12.vml"/><Relationship Id="rId6" Type="http://schemas.openxmlformats.org/officeDocument/2006/relationships/oleObject" Target="../embeddings/oleObject24.bin"/><Relationship Id="rId5" Type="http://schemas.openxmlformats.org/officeDocument/2006/relationships/slideLayout" Target="../slideLayouts/slideLayout2.xml"/><Relationship Id="rId4" Type="http://schemas.openxmlformats.org/officeDocument/2006/relationships/audio" Target="../media/media13.m4a"/><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media14.m4a"/><Relationship Id="rId7" Type="http://schemas.openxmlformats.org/officeDocument/2006/relationships/image" Target="../media/image8.png"/><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6.bin"/><Relationship Id="rId3" Type="http://schemas.microsoft.com/office/2007/relationships/media" Target="../media/media15.m4a"/><Relationship Id="rId7" Type="http://schemas.openxmlformats.org/officeDocument/2006/relationships/image" Target="../media/image34.wmf"/><Relationship Id="rId2" Type="http://schemas.openxmlformats.org/officeDocument/2006/relationships/tags" Target="../tags/tag13.xml"/><Relationship Id="rId1" Type="http://schemas.openxmlformats.org/officeDocument/2006/relationships/vmlDrawing" Target="../drawings/vmlDrawing13.vml"/><Relationship Id="rId6" Type="http://schemas.openxmlformats.org/officeDocument/2006/relationships/oleObject" Target="../embeddings/oleObject25.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5.m4a"/><Relationship Id="rId9" Type="http://schemas.openxmlformats.org/officeDocument/2006/relationships/image" Target="../media/image35.wmf"/></Relationships>
</file>

<file path=ppt/slides/_rels/slide17.xml.rels><?xml version="1.0" encoding="UTF-8" standalone="yes"?>
<Relationships xmlns="http://schemas.openxmlformats.org/package/2006/relationships"><Relationship Id="rId8" Type="http://schemas.openxmlformats.org/officeDocument/2006/relationships/image" Target="../media/image36.wmf"/><Relationship Id="rId3" Type="http://schemas.microsoft.com/office/2007/relationships/media" Target="../media/media16.m4a"/><Relationship Id="rId7" Type="http://schemas.openxmlformats.org/officeDocument/2006/relationships/oleObject" Target="../embeddings/oleObject27.bin"/><Relationship Id="rId2" Type="http://schemas.openxmlformats.org/officeDocument/2006/relationships/tags" Target="../tags/tag14.xml"/><Relationship Id="rId1" Type="http://schemas.openxmlformats.org/officeDocument/2006/relationships/vmlDrawing" Target="../drawings/vmlDrawing14.vml"/><Relationship Id="rId6" Type="http://schemas.openxmlformats.org/officeDocument/2006/relationships/image" Target="../media/image8.png"/><Relationship Id="rId5" Type="http://schemas.openxmlformats.org/officeDocument/2006/relationships/slideLayout" Target="../slideLayouts/slideLayout2.xml"/><Relationship Id="rId10" Type="http://schemas.openxmlformats.org/officeDocument/2006/relationships/image" Target="../media/image26.wmf"/><Relationship Id="rId4" Type="http://schemas.openxmlformats.org/officeDocument/2006/relationships/audio" Target="../media/media16.m4a"/><Relationship Id="rId9" Type="http://schemas.openxmlformats.org/officeDocument/2006/relationships/oleObject" Target="../embeddings/oleObject28.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30.bin"/><Relationship Id="rId3" Type="http://schemas.microsoft.com/office/2007/relationships/media" Target="../media/media17.m4a"/><Relationship Id="rId7" Type="http://schemas.openxmlformats.org/officeDocument/2006/relationships/image" Target="../media/image27.wmf"/><Relationship Id="rId12" Type="http://schemas.openxmlformats.org/officeDocument/2006/relationships/image" Target="../media/image8.png"/><Relationship Id="rId2" Type="http://schemas.openxmlformats.org/officeDocument/2006/relationships/tags" Target="../tags/tag15.xml"/><Relationship Id="rId1" Type="http://schemas.openxmlformats.org/officeDocument/2006/relationships/vmlDrawing" Target="../drawings/vmlDrawing15.vml"/><Relationship Id="rId6" Type="http://schemas.openxmlformats.org/officeDocument/2006/relationships/oleObject" Target="../embeddings/oleObject29.bin"/><Relationship Id="rId11" Type="http://schemas.openxmlformats.org/officeDocument/2006/relationships/image" Target="../media/image38.wmf"/><Relationship Id="rId5" Type="http://schemas.openxmlformats.org/officeDocument/2006/relationships/slideLayout" Target="../slideLayouts/slideLayout2.xml"/><Relationship Id="rId10" Type="http://schemas.openxmlformats.org/officeDocument/2006/relationships/oleObject" Target="../embeddings/oleObject31.bin"/><Relationship Id="rId4" Type="http://schemas.openxmlformats.org/officeDocument/2006/relationships/audio" Target="../media/media17.m4a"/><Relationship Id="rId9" Type="http://schemas.openxmlformats.org/officeDocument/2006/relationships/image" Target="../media/image37.w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33.bin"/><Relationship Id="rId3" Type="http://schemas.microsoft.com/office/2007/relationships/media" Target="../media/media18.m4a"/><Relationship Id="rId7" Type="http://schemas.openxmlformats.org/officeDocument/2006/relationships/image" Target="../media/image27.wmf"/><Relationship Id="rId2" Type="http://schemas.openxmlformats.org/officeDocument/2006/relationships/tags" Target="../tags/tag16.xml"/><Relationship Id="rId1" Type="http://schemas.openxmlformats.org/officeDocument/2006/relationships/vmlDrawing" Target="../drawings/vmlDrawing16.vml"/><Relationship Id="rId6" Type="http://schemas.openxmlformats.org/officeDocument/2006/relationships/oleObject" Target="../embeddings/oleObject32.bin"/><Relationship Id="rId11" Type="http://schemas.openxmlformats.org/officeDocument/2006/relationships/image" Target="../media/image31.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8.m4a"/><Relationship Id="rId9" Type="http://schemas.openxmlformats.org/officeDocument/2006/relationships/image" Target="../media/image39.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media20.m4a"/><Relationship Id="rId7" Type="http://schemas.openxmlformats.org/officeDocument/2006/relationships/image" Target="../media/image8.png"/><Relationship Id="rId2" Type="http://schemas.microsoft.com/office/2007/relationships/media" Target="../media/media20.m4a"/><Relationship Id="rId1" Type="http://schemas.openxmlformats.org/officeDocument/2006/relationships/tags" Target="../tags/tag18.xml"/><Relationship Id="rId6" Type="http://schemas.openxmlformats.org/officeDocument/2006/relationships/image" Target="../media/image40.png"/><Relationship Id="rId5" Type="http://schemas.openxmlformats.org/officeDocument/2006/relationships/image" Target="../media/image32.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1.wmf"/><Relationship Id="rId3" Type="http://schemas.microsoft.com/office/2007/relationships/media" Target="../media/media21.m4a"/><Relationship Id="rId7" Type="http://schemas.openxmlformats.org/officeDocument/2006/relationships/oleObject" Target="../embeddings/oleObject34.bin"/><Relationship Id="rId2" Type="http://schemas.openxmlformats.org/officeDocument/2006/relationships/tags" Target="../tags/tag19.xml"/><Relationship Id="rId1" Type="http://schemas.openxmlformats.org/officeDocument/2006/relationships/vmlDrawing" Target="../drawings/vmlDrawing17.vml"/><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audio" Target="../media/media21.m4a"/></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2.m4a"/><Relationship Id="rId7" Type="http://schemas.openxmlformats.org/officeDocument/2006/relationships/image" Target="../media/image42.wmf"/><Relationship Id="rId2" Type="http://schemas.openxmlformats.org/officeDocument/2006/relationships/tags" Target="../tags/tag20.xml"/><Relationship Id="rId1" Type="http://schemas.openxmlformats.org/officeDocument/2006/relationships/vmlDrawing" Target="../drawings/vmlDrawing18.vml"/><Relationship Id="rId6" Type="http://schemas.openxmlformats.org/officeDocument/2006/relationships/oleObject" Target="../embeddings/oleObject35.bin"/><Relationship Id="rId5" Type="http://schemas.openxmlformats.org/officeDocument/2006/relationships/slideLayout" Target="../slideLayouts/slideLayout2.xml"/><Relationship Id="rId4" Type="http://schemas.openxmlformats.org/officeDocument/2006/relationships/audio" Target="../media/media22.m4a"/></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37.bin"/><Relationship Id="rId3" Type="http://schemas.microsoft.com/office/2007/relationships/media" Target="../media/media23.m4a"/><Relationship Id="rId7" Type="http://schemas.openxmlformats.org/officeDocument/2006/relationships/image" Target="../media/image43.wmf"/><Relationship Id="rId2" Type="http://schemas.openxmlformats.org/officeDocument/2006/relationships/tags" Target="../tags/tag21.xml"/><Relationship Id="rId1" Type="http://schemas.openxmlformats.org/officeDocument/2006/relationships/vmlDrawing" Target="../drawings/vmlDrawing19.vml"/><Relationship Id="rId6" Type="http://schemas.openxmlformats.org/officeDocument/2006/relationships/oleObject" Target="../embeddings/oleObject36.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3.m4a"/><Relationship Id="rId9" Type="http://schemas.openxmlformats.org/officeDocument/2006/relationships/image" Target="../media/image44.wmf"/></Relationships>
</file>

<file path=ppt/slides/_rels/slide25.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4a"/><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10.w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m4a"/><Relationship Id="rId7" Type="http://schemas.openxmlformats.org/officeDocument/2006/relationships/image" Target="../media/image11.wm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5.m4a"/><Relationship Id="rId7" Type="http://schemas.openxmlformats.org/officeDocument/2006/relationships/image" Target="../media/image12.wmf"/><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6.wmf"/><Relationship Id="rId18" Type="http://schemas.openxmlformats.org/officeDocument/2006/relationships/oleObject" Target="../embeddings/oleObject11.bin"/><Relationship Id="rId3" Type="http://schemas.microsoft.com/office/2007/relationships/media" Target="../media/media6.m4a"/><Relationship Id="rId7" Type="http://schemas.openxmlformats.org/officeDocument/2006/relationships/image" Target="../media/image13.wmf"/><Relationship Id="rId12" Type="http://schemas.openxmlformats.org/officeDocument/2006/relationships/oleObject" Target="../embeddings/oleObject8.bin"/><Relationship Id="rId17" Type="http://schemas.openxmlformats.org/officeDocument/2006/relationships/image" Target="../media/image18.wmf"/><Relationship Id="rId2" Type="http://schemas.openxmlformats.org/officeDocument/2006/relationships/tags" Target="../tags/tag5.xml"/><Relationship Id="rId16" Type="http://schemas.openxmlformats.org/officeDocument/2006/relationships/oleObject" Target="../embeddings/oleObject10.bin"/><Relationship Id="rId20" Type="http://schemas.openxmlformats.org/officeDocument/2006/relationships/image" Target="../media/image8.png"/><Relationship Id="rId1" Type="http://schemas.openxmlformats.org/officeDocument/2006/relationships/vmlDrawing" Target="../drawings/vmlDrawing5.vml"/><Relationship Id="rId6" Type="http://schemas.openxmlformats.org/officeDocument/2006/relationships/oleObject" Target="../embeddings/oleObject5.bin"/><Relationship Id="rId11" Type="http://schemas.openxmlformats.org/officeDocument/2006/relationships/image" Target="../media/image15.wmf"/><Relationship Id="rId5" Type="http://schemas.openxmlformats.org/officeDocument/2006/relationships/slideLayout" Target="../slideLayouts/slideLayout2.xml"/><Relationship Id="rId15" Type="http://schemas.openxmlformats.org/officeDocument/2006/relationships/image" Target="../media/image17.wmf"/><Relationship Id="rId10" Type="http://schemas.openxmlformats.org/officeDocument/2006/relationships/oleObject" Target="../embeddings/oleObject7.bin"/><Relationship Id="rId19" Type="http://schemas.openxmlformats.org/officeDocument/2006/relationships/image" Target="../media/image19.wmf"/><Relationship Id="rId4" Type="http://schemas.openxmlformats.org/officeDocument/2006/relationships/audio" Target="../media/media6.m4a"/><Relationship Id="rId9" Type="http://schemas.openxmlformats.org/officeDocument/2006/relationships/image" Target="../media/image14.wmf"/><Relationship Id="rId14" Type="http://schemas.openxmlformats.org/officeDocument/2006/relationships/oleObject" Target="../embeddings/oleObject9.bin"/></Relationships>
</file>

<file path=ppt/slides/_rels/slide8.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audio" Target="../media/media7.m4a"/><Relationship Id="rId7" Type="http://schemas.openxmlformats.org/officeDocument/2006/relationships/oleObject" Target="../embeddings/oleObject13.bin"/><Relationship Id="rId2" Type="http://schemas.microsoft.com/office/2007/relationships/media" Target="../media/media7.m4a"/><Relationship Id="rId1" Type="http://schemas.openxmlformats.org/officeDocument/2006/relationships/vmlDrawing" Target="../drawings/vmlDrawing6.vml"/><Relationship Id="rId6" Type="http://schemas.openxmlformats.org/officeDocument/2006/relationships/image" Target="../media/image20.wmf"/><Relationship Id="rId11" Type="http://schemas.openxmlformats.org/officeDocument/2006/relationships/image" Target="../media/image8.png"/><Relationship Id="rId5" Type="http://schemas.openxmlformats.org/officeDocument/2006/relationships/oleObject" Target="../embeddings/oleObject12.bin"/><Relationship Id="rId10" Type="http://schemas.openxmlformats.org/officeDocument/2006/relationships/image" Target="../media/image18.wmf"/><Relationship Id="rId4" Type="http://schemas.openxmlformats.org/officeDocument/2006/relationships/slideLayout" Target="../slideLayouts/slideLayout2.xml"/><Relationship Id="rId9" Type="http://schemas.openxmlformats.org/officeDocument/2006/relationships/oleObject" Target="../embeddings/oleObject10.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4.bin"/><Relationship Id="rId3" Type="http://schemas.microsoft.com/office/2007/relationships/media" Target="../media/media8.m4a"/><Relationship Id="rId7" Type="http://schemas.openxmlformats.org/officeDocument/2006/relationships/image" Target="../media/image9.wmf"/><Relationship Id="rId2" Type="http://schemas.openxmlformats.org/officeDocument/2006/relationships/tags" Target="../tags/tag6.xml"/><Relationship Id="rId1" Type="http://schemas.openxmlformats.org/officeDocument/2006/relationships/vmlDrawing" Target="../drawings/vmlDrawing7.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8.m4a"/><Relationship Id="rId9" Type="http://schemas.openxmlformats.org/officeDocument/2006/relationships/image" Target="../media/image2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Least-squares best-fitting polynomials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A0AC6DE7-614A-49B3-ADB6-E99E2A80BA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0922"/>
    </mc:Choice>
    <mc:Fallback xmlns="">
      <p:transition spd="slow" advTm="10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Least-squares best-fitting linear polynomial</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Suppose we have some data points</a:t>
            </a:r>
          </a:p>
          <a:p>
            <a:pPr lvl="1"/>
            <a:r>
              <a:rPr lang="en-US" dirty="0"/>
              <a:t>If there were only two points, we could solve</a:t>
            </a:r>
            <a:endParaRPr lang="en-US" sz="1600" dirty="0"/>
          </a:p>
          <a:p>
            <a:pPr lvl="1"/>
            <a:r>
              <a:rPr lang="en-US" dirty="0"/>
              <a:t>Now, however, we have five:</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Least-squares best-fitting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10</a:t>
            </a:fld>
            <a:endParaRPr lang="en-CA"/>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456996"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8B2941D-1ED8-48DB-8921-0CFD8DEE85E7}"/>
              </a:ext>
            </a:extLst>
          </p:cNvPr>
          <p:cNvSpPr txBox="1"/>
          <p:nvPr/>
        </p:nvSpPr>
        <p:spPr>
          <a:xfrm>
            <a:off x="7300543"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5</a:t>
            </a:r>
          </a:p>
        </p:txBody>
      </p: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719398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1387434-AD7B-4A14-B747-6933069A2BE4}"/>
              </a:ext>
            </a:extLst>
          </p:cNvPr>
          <p:cNvSpPr txBox="1"/>
          <p:nvPr/>
        </p:nvSpPr>
        <p:spPr>
          <a:xfrm>
            <a:off x="7044748"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7198335"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781992"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EDDA569-7926-45D5-A3E7-0E174115CD1A}"/>
              </a:ext>
            </a:extLst>
          </p:cNvPr>
          <p:cNvSpPr txBox="1"/>
          <p:nvPr/>
        </p:nvSpPr>
        <p:spPr>
          <a:xfrm>
            <a:off x="5625539"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197869"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D965605-F455-4814-8D4E-AA0E36FCDF34}"/>
              </a:ext>
            </a:extLst>
          </p:cNvPr>
          <p:cNvSpPr txBox="1"/>
          <p:nvPr/>
        </p:nvSpPr>
        <p:spPr>
          <a:xfrm>
            <a:off x="4041416"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7B4DBDA-458E-4A08-8AD2-60719A34E98D}"/>
              </a:ext>
            </a:extLst>
          </p:cNvPr>
          <p:cNvSpPr txBox="1"/>
          <p:nvPr/>
        </p:nvSpPr>
        <p:spPr>
          <a:xfrm>
            <a:off x="3363305"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49" name="Oval 48">
            <a:extLst>
              <a:ext uri="{FF2B5EF4-FFF2-40B4-BE49-F238E27FC236}">
                <a16:creationId xmlns:a16="http://schemas.microsoft.com/office/drawing/2014/main" id="{67431AE2-ACB9-49A0-83FE-662287E0F0A6}"/>
              </a:ext>
            </a:extLst>
          </p:cNvPr>
          <p:cNvSpPr/>
          <p:nvPr/>
        </p:nvSpPr>
        <p:spPr>
          <a:xfrm>
            <a:off x="4152149" y="51663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A67D62-AAE1-42A4-995F-EBBCEE99669B}"/>
              </a:ext>
            </a:extLst>
          </p:cNvPr>
          <p:cNvSpPr/>
          <p:nvPr/>
        </p:nvSpPr>
        <p:spPr>
          <a:xfrm>
            <a:off x="7161787" y="49329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9710A5-894E-42B8-99FF-38858241E201}"/>
              </a:ext>
            </a:extLst>
          </p:cNvPr>
          <p:cNvSpPr/>
          <p:nvPr/>
        </p:nvSpPr>
        <p:spPr>
          <a:xfrm>
            <a:off x="7407501" y="45400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1BD34AF-DB6F-4305-B723-637D72662B8D}"/>
              </a:ext>
            </a:extLst>
          </p:cNvPr>
          <p:cNvSpPr/>
          <p:nvPr/>
        </p:nvSpPr>
        <p:spPr>
          <a:xfrm>
            <a:off x="3471973" y="556071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B3CD4C4-2B63-4060-86BE-8C8DC918CC92}"/>
              </a:ext>
            </a:extLst>
          </p:cNvPr>
          <p:cNvSpPr txBox="1"/>
          <p:nvPr/>
        </p:nvSpPr>
        <p:spPr>
          <a:xfrm>
            <a:off x="3134255" y="5160608"/>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2" name="TextBox 31">
            <a:extLst>
              <a:ext uri="{FF2B5EF4-FFF2-40B4-BE49-F238E27FC236}">
                <a16:creationId xmlns:a16="http://schemas.microsoft.com/office/drawing/2014/main" id="{0D658664-6D70-4B3E-87EA-2A36083670D7}"/>
              </a:ext>
            </a:extLst>
          </p:cNvPr>
          <p:cNvSpPr txBox="1"/>
          <p:nvPr/>
        </p:nvSpPr>
        <p:spPr>
          <a:xfrm>
            <a:off x="3960430" y="4696631"/>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48" name="TextBox 47">
            <a:extLst>
              <a:ext uri="{FF2B5EF4-FFF2-40B4-BE49-F238E27FC236}">
                <a16:creationId xmlns:a16="http://schemas.microsoft.com/office/drawing/2014/main" id="{59AF00DF-B481-40F8-99AB-765AE348C979}"/>
              </a:ext>
            </a:extLst>
          </p:cNvPr>
          <p:cNvSpPr txBox="1"/>
          <p:nvPr/>
        </p:nvSpPr>
        <p:spPr>
          <a:xfrm>
            <a:off x="7260799" y="476362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sp>
        <p:nvSpPr>
          <p:cNvPr id="51" name="TextBox 50">
            <a:extLst>
              <a:ext uri="{FF2B5EF4-FFF2-40B4-BE49-F238E27FC236}">
                <a16:creationId xmlns:a16="http://schemas.microsoft.com/office/drawing/2014/main" id="{7240DC6B-6CAC-45E6-9F80-D9DEAF022F84}"/>
              </a:ext>
            </a:extLst>
          </p:cNvPr>
          <p:cNvSpPr txBox="1"/>
          <p:nvPr/>
        </p:nvSpPr>
        <p:spPr>
          <a:xfrm>
            <a:off x="7534207" y="427207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5</a:t>
            </a:r>
          </a:p>
        </p:txBody>
      </p:sp>
      <p:graphicFrame>
        <p:nvGraphicFramePr>
          <p:cNvPr id="53" name="Object 52">
            <a:extLst>
              <a:ext uri="{FF2B5EF4-FFF2-40B4-BE49-F238E27FC236}">
                <a16:creationId xmlns:a16="http://schemas.microsoft.com/office/drawing/2014/main" id="{B074A5BB-2150-4259-A22D-FE064C6214D6}"/>
              </a:ext>
            </a:extLst>
          </p:cNvPr>
          <p:cNvGraphicFramePr>
            <a:graphicFrameLocks noChangeAspect="1"/>
          </p:cNvGraphicFramePr>
          <p:nvPr>
            <p:extLst>
              <p:ext uri="{D42A27DB-BD31-4B8C-83A1-F6EECF244321}">
                <p14:modId xmlns:p14="http://schemas.microsoft.com/office/powerpoint/2010/main" val="3170942083"/>
              </p:ext>
            </p:extLst>
          </p:nvPr>
        </p:nvGraphicFramePr>
        <p:xfrm>
          <a:off x="6434137" y="1786634"/>
          <a:ext cx="2252663" cy="855663"/>
        </p:xfrm>
        <a:graphic>
          <a:graphicData uri="http://schemas.openxmlformats.org/presentationml/2006/ole">
            <mc:AlternateContent xmlns:mc="http://schemas.openxmlformats.org/markup-compatibility/2006">
              <mc:Choice xmlns:v="urn:schemas-microsoft-com:vml" Requires="v">
                <p:oleObj spid="_x0000_s7176" name="Equation" r:id="rId6" imgW="1269720" imgH="482400" progId="Equation.DSMT4">
                  <p:embed/>
                </p:oleObj>
              </mc:Choice>
              <mc:Fallback>
                <p:oleObj name="Equation" r:id="rId6" imgW="1269720" imgH="482400" progId="Equation.DSMT4">
                  <p:embed/>
                  <p:pic>
                    <p:nvPicPr>
                      <p:cNvPr id="8" name="Object 7">
                        <a:extLst>
                          <a:ext uri="{FF2B5EF4-FFF2-40B4-BE49-F238E27FC236}">
                            <a16:creationId xmlns:a16="http://schemas.microsoft.com/office/drawing/2014/main" id="{988E51FD-4599-4F3F-930C-66BDE74E1EF8}"/>
                          </a:ext>
                        </a:extLst>
                      </p:cNvPr>
                      <p:cNvPicPr/>
                      <p:nvPr/>
                    </p:nvPicPr>
                    <p:blipFill>
                      <a:blip r:embed="rId7"/>
                      <a:stretch>
                        <a:fillRect/>
                      </a:stretch>
                    </p:blipFill>
                    <p:spPr>
                      <a:xfrm>
                        <a:off x="6434137" y="1786634"/>
                        <a:ext cx="2252663" cy="855663"/>
                      </a:xfrm>
                      <a:prstGeom prst="rect">
                        <a:avLst/>
                      </a:prstGeom>
                    </p:spPr>
                  </p:pic>
                </p:oleObj>
              </mc:Fallback>
            </mc:AlternateContent>
          </a:graphicData>
        </a:graphic>
      </p:graphicFrame>
      <p:graphicFrame>
        <p:nvGraphicFramePr>
          <p:cNvPr id="56" name="Object 55">
            <a:extLst>
              <a:ext uri="{FF2B5EF4-FFF2-40B4-BE49-F238E27FC236}">
                <a16:creationId xmlns:a16="http://schemas.microsoft.com/office/drawing/2014/main" id="{268E8B41-B359-4CA9-A190-5D9B3FA83B8E}"/>
              </a:ext>
            </a:extLst>
          </p:cNvPr>
          <p:cNvGraphicFramePr>
            <a:graphicFrameLocks noChangeAspect="1"/>
          </p:cNvGraphicFramePr>
          <p:nvPr>
            <p:extLst>
              <p:ext uri="{D42A27DB-BD31-4B8C-83A1-F6EECF244321}">
                <p14:modId xmlns:p14="http://schemas.microsoft.com/office/powerpoint/2010/main" val="1963629122"/>
              </p:ext>
            </p:extLst>
          </p:nvPr>
        </p:nvGraphicFramePr>
        <p:xfrm>
          <a:off x="2668611" y="2781630"/>
          <a:ext cx="2252662" cy="2071687"/>
        </p:xfrm>
        <a:graphic>
          <a:graphicData uri="http://schemas.openxmlformats.org/presentationml/2006/ole">
            <mc:AlternateContent xmlns:mc="http://schemas.openxmlformats.org/markup-compatibility/2006">
              <mc:Choice xmlns:v="urn:schemas-microsoft-com:vml" Requires="v">
                <p:oleObj spid="_x0000_s7177" name="Equation" r:id="rId8" imgW="1269720" imgH="1168200" progId="Equation.DSMT4">
                  <p:embed/>
                </p:oleObj>
              </mc:Choice>
              <mc:Fallback>
                <p:oleObj name="Equation" r:id="rId8" imgW="1269720" imgH="1168200" progId="Equation.DSMT4">
                  <p:embed/>
                  <p:pic>
                    <p:nvPicPr>
                      <p:cNvPr id="53" name="Object 52">
                        <a:extLst>
                          <a:ext uri="{FF2B5EF4-FFF2-40B4-BE49-F238E27FC236}">
                            <a16:creationId xmlns:a16="http://schemas.microsoft.com/office/drawing/2014/main" id="{B074A5BB-2150-4259-A22D-FE064C6214D6}"/>
                          </a:ext>
                        </a:extLst>
                      </p:cNvPr>
                      <p:cNvPicPr/>
                      <p:nvPr/>
                    </p:nvPicPr>
                    <p:blipFill>
                      <a:blip r:embed="rId9"/>
                      <a:stretch>
                        <a:fillRect/>
                      </a:stretch>
                    </p:blipFill>
                    <p:spPr>
                      <a:xfrm>
                        <a:off x="2668611" y="2781630"/>
                        <a:ext cx="2252662" cy="2071687"/>
                      </a:xfrm>
                      <a:prstGeom prst="rect">
                        <a:avLst/>
                      </a:prstGeom>
                    </p:spPr>
                  </p:pic>
                </p:oleObj>
              </mc:Fallback>
            </mc:AlternateContent>
          </a:graphicData>
        </a:graphic>
      </p:graphicFrame>
      <p:sp>
        <p:nvSpPr>
          <p:cNvPr id="57" name="Oval 56">
            <a:extLst>
              <a:ext uri="{FF2B5EF4-FFF2-40B4-BE49-F238E27FC236}">
                <a16:creationId xmlns:a16="http://schemas.microsoft.com/office/drawing/2014/main" id="{37BE2271-68EB-4FCD-A798-5D56A2A7A6FC}"/>
              </a:ext>
            </a:extLst>
          </p:cNvPr>
          <p:cNvSpPr/>
          <p:nvPr/>
        </p:nvSpPr>
        <p:spPr>
          <a:xfrm>
            <a:off x="5732497" y="459668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D84FD0E4-68C6-47C3-A7CE-4C423C34574B}"/>
              </a:ext>
            </a:extLst>
          </p:cNvPr>
          <p:cNvSpPr txBox="1"/>
          <p:nvPr/>
        </p:nvSpPr>
        <p:spPr>
          <a:xfrm>
            <a:off x="5349059" y="428505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pic>
        <p:nvPicPr>
          <p:cNvPr id="13" name="Audio 12">
            <a:hlinkClick r:id="" action="ppaction://media"/>
            <a:extLst>
              <a:ext uri="{FF2B5EF4-FFF2-40B4-BE49-F238E27FC236}">
                <a16:creationId xmlns:a16="http://schemas.microsoft.com/office/drawing/2014/main" id="{2CDAAFBE-5333-4F14-B2CD-748BD6FF1CA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98871530"/>
      </p:ext>
    </p:extLst>
  </p:cSld>
  <p:clrMapOvr>
    <a:masterClrMapping/>
  </p:clrMapOvr>
  <mc:AlternateContent xmlns:mc="http://schemas.openxmlformats.org/markup-compatibility/2006" xmlns:p14="http://schemas.microsoft.com/office/powerpoint/2010/main">
    <mc:Choice Requires="p14">
      <p:transition spd="slow" p14:dur="2000" advTm="79346"/>
    </mc:Choice>
    <mc:Fallback xmlns="">
      <p:transition spd="slow" advTm="79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Least-squares best-fitting linear polynomial</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We </a:t>
            </a:r>
            <a:r>
              <a:rPr lang="en-US" dirty="0" smtClean="0"/>
              <a:t>proceed by asking:</a:t>
            </a:r>
            <a:endParaRPr lang="en-US" dirty="0"/>
          </a:p>
          <a:p>
            <a:pPr lvl="1"/>
            <a:r>
              <a:rPr lang="en-US" dirty="0"/>
              <a:t>What linear combination                               comes closest to</a:t>
            </a:r>
            <a:br>
              <a:rPr lang="en-US" dirty="0"/>
            </a:br>
            <a:r>
              <a:rPr lang="en-US" dirty="0"/>
              <a:t/>
            </a:r>
            <a:br>
              <a:rPr lang="en-US" dirty="0"/>
            </a:br>
            <a:r>
              <a:rPr lang="en-US" dirty="0"/>
              <a:t/>
            </a:r>
            <a:br>
              <a:rPr lang="en-US" dirty="0"/>
            </a:br>
            <a:r>
              <a:rPr lang="en-US" dirty="0"/>
              <a:t/>
            </a:r>
            <a:br>
              <a:rPr lang="en-US" dirty="0"/>
            </a:br>
            <a:r>
              <a:rPr lang="en-US" dirty="0"/>
              <a:t>our target vector</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Least-squares best-fitting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11</a:t>
            </a:fld>
            <a:endParaRPr lang="en-CA"/>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456996"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8B2941D-1ED8-48DB-8921-0CFD8DEE85E7}"/>
              </a:ext>
            </a:extLst>
          </p:cNvPr>
          <p:cNvSpPr txBox="1"/>
          <p:nvPr/>
        </p:nvSpPr>
        <p:spPr>
          <a:xfrm>
            <a:off x="7300543"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5</a:t>
            </a:r>
          </a:p>
        </p:txBody>
      </p: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719398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1387434-AD7B-4A14-B747-6933069A2BE4}"/>
              </a:ext>
            </a:extLst>
          </p:cNvPr>
          <p:cNvSpPr txBox="1"/>
          <p:nvPr/>
        </p:nvSpPr>
        <p:spPr>
          <a:xfrm>
            <a:off x="7044748"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7198335"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781992"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EDDA569-7926-45D5-A3E7-0E174115CD1A}"/>
              </a:ext>
            </a:extLst>
          </p:cNvPr>
          <p:cNvSpPr txBox="1"/>
          <p:nvPr/>
        </p:nvSpPr>
        <p:spPr>
          <a:xfrm>
            <a:off x="5625539"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197869"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D965605-F455-4814-8D4E-AA0E36FCDF34}"/>
              </a:ext>
            </a:extLst>
          </p:cNvPr>
          <p:cNvSpPr txBox="1"/>
          <p:nvPr/>
        </p:nvSpPr>
        <p:spPr>
          <a:xfrm>
            <a:off x="4041416"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7B4DBDA-458E-4A08-8AD2-60719A34E98D}"/>
              </a:ext>
            </a:extLst>
          </p:cNvPr>
          <p:cNvSpPr txBox="1"/>
          <p:nvPr/>
        </p:nvSpPr>
        <p:spPr>
          <a:xfrm>
            <a:off x="3363305"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49" name="Oval 48">
            <a:extLst>
              <a:ext uri="{FF2B5EF4-FFF2-40B4-BE49-F238E27FC236}">
                <a16:creationId xmlns:a16="http://schemas.microsoft.com/office/drawing/2014/main" id="{67431AE2-ACB9-49A0-83FE-662287E0F0A6}"/>
              </a:ext>
            </a:extLst>
          </p:cNvPr>
          <p:cNvSpPr/>
          <p:nvPr/>
        </p:nvSpPr>
        <p:spPr>
          <a:xfrm>
            <a:off x="4152149" y="51663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A67D62-AAE1-42A4-995F-EBBCEE99669B}"/>
              </a:ext>
            </a:extLst>
          </p:cNvPr>
          <p:cNvSpPr/>
          <p:nvPr/>
        </p:nvSpPr>
        <p:spPr>
          <a:xfrm>
            <a:off x="7161787" y="49329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9710A5-894E-42B8-99FF-38858241E201}"/>
              </a:ext>
            </a:extLst>
          </p:cNvPr>
          <p:cNvSpPr/>
          <p:nvPr/>
        </p:nvSpPr>
        <p:spPr>
          <a:xfrm>
            <a:off x="7407501" y="45400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1BD34AF-DB6F-4305-B723-637D72662B8D}"/>
              </a:ext>
            </a:extLst>
          </p:cNvPr>
          <p:cNvSpPr/>
          <p:nvPr/>
        </p:nvSpPr>
        <p:spPr>
          <a:xfrm>
            <a:off x="3471973" y="556071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B3CD4C4-2B63-4060-86BE-8C8DC918CC92}"/>
              </a:ext>
            </a:extLst>
          </p:cNvPr>
          <p:cNvSpPr txBox="1"/>
          <p:nvPr/>
        </p:nvSpPr>
        <p:spPr>
          <a:xfrm>
            <a:off x="3134255" y="5160608"/>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2" name="TextBox 31">
            <a:extLst>
              <a:ext uri="{FF2B5EF4-FFF2-40B4-BE49-F238E27FC236}">
                <a16:creationId xmlns:a16="http://schemas.microsoft.com/office/drawing/2014/main" id="{0D658664-6D70-4B3E-87EA-2A36083670D7}"/>
              </a:ext>
            </a:extLst>
          </p:cNvPr>
          <p:cNvSpPr txBox="1"/>
          <p:nvPr/>
        </p:nvSpPr>
        <p:spPr>
          <a:xfrm>
            <a:off x="3960430" y="4696631"/>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48" name="TextBox 47">
            <a:extLst>
              <a:ext uri="{FF2B5EF4-FFF2-40B4-BE49-F238E27FC236}">
                <a16:creationId xmlns:a16="http://schemas.microsoft.com/office/drawing/2014/main" id="{59AF00DF-B481-40F8-99AB-765AE348C979}"/>
              </a:ext>
            </a:extLst>
          </p:cNvPr>
          <p:cNvSpPr txBox="1"/>
          <p:nvPr/>
        </p:nvSpPr>
        <p:spPr>
          <a:xfrm>
            <a:off x="7260799" y="476362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sp>
        <p:nvSpPr>
          <p:cNvPr id="51" name="TextBox 50">
            <a:extLst>
              <a:ext uri="{FF2B5EF4-FFF2-40B4-BE49-F238E27FC236}">
                <a16:creationId xmlns:a16="http://schemas.microsoft.com/office/drawing/2014/main" id="{7240DC6B-6CAC-45E6-9F80-D9DEAF022F84}"/>
              </a:ext>
            </a:extLst>
          </p:cNvPr>
          <p:cNvSpPr txBox="1"/>
          <p:nvPr/>
        </p:nvSpPr>
        <p:spPr>
          <a:xfrm>
            <a:off x="7534207" y="427207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5</a:t>
            </a:r>
          </a:p>
        </p:txBody>
      </p:sp>
      <p:graphicFrame>
        <p:nvGraphicFramePr>
          <p:cNvPr id="56" name="Object 55">
            <a:extLst>
              <a:ext uri="{FF2B5EF4-FFF2-40B4-BE49-F238E27FC236}">
                <a16:creationId xmlns:a16="http://schemas.microsoft.com/office/drawing/2014/main" id="{268E8B41-B359-4CA9-A190-5D9B3FA83B8E}"/>
              </a:ext>
            </a:extLst>
          </p:cNvPr>
          <p:cNvGraphicFramePr>
            <a:graphicFrameLocks noChangeAspect="1"/>
          </p:cNvGraphicFramePr>
          <p:nvPr>
            <p:extLst>
              <p:ext uri="{D42A27DB-BD31-4B8C-83A1-F6EECF244321}">
                <p14:modId xmlns:p14="http://schemas.microsoft.com/office/powerpoint/2010/main" val="963474152"/>
              </p:ext>
            </p:extLst>
          </p:nvPr>
        </p:nvGraphicFramePr>
        <p:xfrm>
          <a:off x="4152149" y="1189532"/>
          <a:ext cx="1689100" cy="2071687"/>
        </p:xfrm>
        <a:graphic>
          <a:graphicData uri="http://schemas.openxmlformats.org/presentationml/2006/ole">
            <mc:AlternateContent xmlns:mc="http://schemas.openxmlformats.org/markup-compatibility/2006">
              <mc:Choice xmlns:v="urn:schemas-microsoft-com:vml" Requires="v">
                <p:oleObj spid="_x0000_s8200" name="Equation" r:id="rId6" imgW="952200" imgH="1168200" progId="Equation.DSMT4">
                  <p:embed/>
                </p:oleObj>
              </mc:Choice>
              <mc:Fallback>
                <p:oleObj name="Equation" r:id="rId6" imgW="952200" imgH="1168200" progId="Equation.DSMT4">
                  <p:embed/>
                  <p:pic>
                    <p:nvPicPr>
                      <p:cNvPr id="56" name="Object 55">
                        <a:extLst>
                          <a:ext uri="{FF2B5EF4-FFF2-40B4-BE49-F238E27FC236}">
                            <a16:creationId xmlns:a16="http://schemas.microsoft.com/office/drawing/2014/main" id="{268E8B41-B359-4CA9-A190-5D9B3FA83B8E}"/>
                          </a:ext>
                        </a:extLst>
                      </p:cNvPr>
                      <p:cNvPicPr/>
                      <p:nvPr/>
                    </p:nvPicPr>
                    <p:blipFill>
                      <a:blip r:embed="rId7"/>
                      <a:stretch>
                        <a:fillRect/>
                      </a:stretch>
                    </p:blipFill>
                    <p:spPr>
                      <a:xfrm>
                        <a:off x="4152149" y="1189532"/>
                        <a:ext cx="1689100" cy="2071687"/>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C9AD9490-82B3-4BC3-8709-E828B0433FFA}"/>
              </a:ext>
            </a:extLst>
          </p:cNvPr>
          <p:cNvGraphicFramePr>
            <a:graphicFrameLocks noChangeAspect="1"/>
          </p:cNvGraphicFramePr>
          <p:nvPr>
            <p:extLst>
              <p:ext uri="{D42A27DB-BD31-4B8C-83A1-F6EECF244321}">
                <p14:modId xmlns:p14="http://schemas.microsoft.com/office/powerpoint/2010/main" val="672287650"/>
              </p:ext>
            </p:extLst>
          </p:nvPr>
        </p:nvGraphicFramePr>
        <p:xfrm>
          <a:off x="3240330" y="2468369"/>
          <a:ext cx="1012825" cy="2071687"/>
        </p:xfrm>
        <a:graphic>
          <a:graphicData uri="http://schemas.openxmlformats.org/presentationml/2006/ole">
            <mc:AlternateContent xmlns:mc="http://schemas.openxmlformats.org/markup-compatibility/2006">
              <mc:Choice xmlns:v="urn:schemas-microsoft-com:vml" Requires="v">
                <p:oleObj spid="_x0000_s8201" name="Equation" r:id="rId8" imgW="571320" imgH="1168200" progId="Equation.DSMT4">
                  <p:embed/>
                </p:oleObj>
              </mc:Choice>
              <mc:Fallback>
                <p:oleObj name="Equation" r:id="rId8" imgW="571320" imgH="1168200" progId="Equation.DSMT4">
                  <p:embed/>
                  <p:pic>
                    <p:nvPicPr>
                      <p:cNvPr id="56" name="Object 55">
                        <a:extLst>
                          <a:ext uri="{FF2B5EF4-FFF2-40B4-BE49-F238E27FC236}">
                            <a16:creationId xmlns:a16="http://schemas.microsoft.com/office/drawing/2014/main" id="{268E8B41-B359-4CA9-A190-5D9B3FA83B8E}"/>
                          </a:ext>
                        </a:extLst>
                      </p:cNvPr>
                      <p:cNvPicPr/>
                      <p:nvPr/>
                    </p:nvPicPr>
                    <p:blipFill>
                      <a:blip r:embed="rId9"/>
                      <a:stretch>
                        <a:fillRect/>
                      </a:stretch>
                    </p:blipFill>
                    <p:spPr>
                      <a:xfrm>
                        <a:off x="3240330" y="2468369"/>
                        <a:ext cx="1012825" cy="2071687"/>
                      </a:xfrm>
                      <a:prstGeom prst="rect">
                        <a:avLst/>
                      </a:prstGeom>
                    </p:spPr>
                  </p:pic>
                </p:oleObj>
              </mc:Fallback>
            </mc:AlternateContent>
          </a:graphicData>
        </a:graphic>
      </p:graphicFrame>
      <p:sp>
        <p:nvSpPr>
          <p:cNvPr id="41" name="Oval 40">
            <a:extLst>
              <a:ext uri="{FF2B5EF4-FFF2-40B4-BE49-F238E27FC236}">
                <a16:creationId xmlns:a16="http://schemas.microsoft.com/office/drawing/2014/main" id="{0E0C5323-BCAE-409C-8623-6848F3D21DF4}"/>
              </a:ext>
            </a:extLst>
          </p:cNvPr>
          <p:cNvSpPr/>
          <p:nvPr/>
        </p:nvSpPr>
        <p:spPr>
          <a:xfrm>
            <a:off x="5732497" y="459668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6185701-E49C-451F-83A4-060FB3765696}"/>
              </a:ext>
            </a:extLst>
          </p:cNvPr>
          <p:cNvSpPr txBox="1"/>
          <p:nvPr/>
        </p:nvSpPr>
        <p:spPr>
          <a:xfrm>
            <a:off x="5349059" y="428505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pic>
        <p:nvPicPr>
          <p:cNvPr id="6" name="Audio 5">
            <a:hlinkClick r:id="" action="ppaction://media"/>
            <a:extLst>
              <a:ext uri="{FF2B5EF4-FFF2-40B4-BE49-F238E27FC236}">
                <a16:creationId xmlns:a16="http://schemas.microsoft.com/office/drawing/2014/main" id="{0CCF31EF-32B3-400E-AAFE-0AAD7886514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45949755"/>
      </p:ext>
    </p:extLst>
  </p:cSld>
  <p:clrMapOvr>
    <a:masterClrMapping/>
  </p:clrMapOvr>
  <mc:AlternateContent xmlns:mc="http://schemas.openxmlformats.org/markup-compatibility/2006" xmlns:p14="http://schemas.microsoft.com/office/powerpoint/2010/main">
    <mc:Choice Requires="p14">
      <p:transition spd="slow" p14:dur="2000" advTm="36044"/>
    </mc:Choice>
    <mc:Fallback xmlns="">
      <p:transition spd="slow" advTm="36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Least-squares best-fitting linear polynomial</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We have already seen the solution:</a:t>
            </a:r>
          </a:p>
          <a:p>
            <a:pPr lvl="1"/>
            <a:r>
              <a:rPr lang="en-US" dirty="0"/>
              <a:t>Solve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Least-squares best-fitting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12</a:t>
            </a:fld>
            <a:endParaRPr lang="en-CA"/>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456996"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8B2941D-1ED8-48DB-8921-0CFD8DEE85E7}"/>
              </a:ext>
            </a:extLst>
          </p:cNvPr>
          <p:cNvSpPr txBox="1"/>
          <p:nvPr/>
        </p:nvSpPr>
        <p:spPr>
          <a:xfrm>
            <a:off x="7300543"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5</a:t>
            </a:r>
          </a:p>
        </p:txBody>
      </p: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719398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1387434-AD7B-4A14-B747-6933069A2BE4}"/>
              </a:ext>
            </a:extLst>
          </p:cNvPr>
          <p:cNvSpPr txBox="1"/>
          <p:nvPr/>
        </p:nvSpPr>
        <p:spPr>
          <a:xfrm>
            <a:off x="7044748"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7198335"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781992"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EDDA569-7926-45D5-A3E7-0E174115CD1A}"/>
              </a:ext>
            </a:extLst>
          </p:cNvPr>
          <p:cNvSpPr txBox="1"/>
          <p:nvPr/>
        </p:nvSpPr>
        <p:spPr>
          <a:xfrm>
            <a:off x="5625539"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197869"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D965605-F455-4814-8D4E-AA0E36FCDF34}"/>
              </a:ext>
            </a:extLst>
          </p:cNvPr>
          <p:cNvSpPr txBox="1"/>
          <p:nvPr/>
        </p:nvSpPr>
        <p:spPr>
          <a:xfrm>
            <a:off x="4041416"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7B4DBDA-458E-4A08-8AD2-60719A34E98D}"/>
              </a:ext>
            </a:extLst>
          </p:cNvPr>
          <p:cNvSpPr txBox="1"/>
          <p:nvPr/>
        </p:nvSpPr>
        <p:spPr>
          <a:xfrm>
            <a:off x="3363305"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49" name="Oval 48">
            <a:extLst>
              <a:ext uri="{FF2B5EF4-FFF2-40B4-BE49-F238E27FC236}">
                <a16:creationId xmlns:a16="http://schemas.microsoft.com/office/drawing/2014/main" id="{67431AE2-ACB9-49A0-83FE-662287E0F0A6}"/>
              </a:ext>
            </a:extLst>
          </p:cNvPr>
          <p:cNvSpPr/>
          <p:nvPr/>
        </p:nvSpPr>
        <p:spPr>
          <a:xfrm>
            <a:off x="4152149" y="51663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A67D62-AAE1-42A4-995F-EBBCEE99669B}"/>
              </a:ext>
            </a:extLst>
          </p:cNvPr>
          <p:cNvSpPr/>
          <p:nvPr/>
        </p:nvSpPr>
        <p:spPr>
          <a:xfrm>
            <a:off x="7161787" y="49329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9710A5-894E-42B8-99FF-38858241E201}"/>
              </a:ext>
            </a:extLst>
          </p:cNvPr>
          <p:cNvSpPr/>
          <p:nvPr/>
        </p:nvSpPr>
        <p:spPr>
          <a:xfrm>
            <a:off x="7407501" y="45400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1BD34AF-DB6F-4305-B723-637D72662B8D}"/>
              </a:ext>
            </a:extLst>
          </p:cNvPr>
          <p:cNvSpPr/>
          <p:nvPr/>
        </p:nvSpPr>
        <p:spPr>
          <a:xfrm>
            <a:off x="3471973" y="556071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B3CD4C4-2B63-4060-86BE-8C8DC918CC92}"/>
              </a:ext>
            </a:extLst>
          </p:cNvPr>
          <p:cNvSpPr txBox="1"/>
          <p:nvPr/>
        </p:nvSpPr>
        <p:spPr>
          <a:xfrm>
            <a:off x="3134255" y="5160608"/>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2" name="TextBox 31">
            <a:extLst>
              <a:ext uri="{FF2B5EF4-FFF2-40B4-BE49-F238E27FC236}">
                <a16:creationId xmlns:a16="http://schemas.microsoft.com/office/drawing/2014/main" id="{0D658664-6D70-4B3E-87EA-2A36083670D7}"/>
              </a:ext>
            </a:extLst>
          </p:cNvPr>
          <p:cNvSpPr txBox="1"/>
          <p:nvPr/>
        </p:nvSpPr>
        <p:spPr>
          <a:xfrm>
            <a:off x="3960430" y="4696631"/>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48" name="TextBox 47">
            <a:extLst>
              <a:ext uri="{FF2B5EF4-FFF2-40B4-BE49-F238E27FC236}">
                <a16:creationId xmlns:a16="http://schemas.microsoft.com/office/drawing/2014/main" id="{59AF00DF-B481-40F8-99AB-765AE348C979}"/>
              </a:ext>
            </a:extLst>
          </p:cNvPr>
          <p:cNvSpPr txBox="1"/>
          <p:nvPr/>
        </p:nvSpPr>
        <p:spPr>
          <a:xfrm>
            <a:off x="7260799" y="476362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sp>
        <p:nvSpPr>
          <p:cNvPr id="51" name="TextBox 50">
            <a:extLst>
              <a:ext uri="{FF2B5EF4-FFF2-40B4-BE49-F238E27FC236}">
                <a16:creationId xmlns:a16="http://schemas.microsoft.com/office/drawing/2014/main" id="{7240DC6B-6CAC-45E6-9F80-D9DEAF022F84}"/>
              </a:ext>
            </a:extLst>
          </p:cNvPr>
          <p:cNvSpPr txBox="1"/>
          <p:nvPr/>
        </p:nvSpPr>
        <p:spPr>
          <a:xfrm>
            <a:off x="7534207" y="427207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5</a:t>
            </a:r>
          </a:p>
        </p:txBody>
      </p:sp>
      <p:graphicFrame>
        <p:nvGraphicFramePr>
          <p:cNvPr id="41" name="Object 40">
            <a:extLst>
              <a:ext uri="{FF2B5EF4-FFF2-40B4-BE49-F238E27FC236}">
                <a16:creationId xmlns:a16="http://schemas.microsoft.com/office/drawing/2014/main" id="{51A9B979-5794-420C-9DB7-CBDA063613D9}"/>
              </a:ext>
            </a:extLst>
          </p:cNvPr>
          <p:cNvGraphicFramePr>
            <a:graphicFrameLocks noChangeAspect="1"/>
          </p:cNvGraphicFramePr>
          <p:nvPr>
            <p:extLst>
              <p:ext uri="{D42A27DB-BD31-4B8C-83A1-F6EECF244321}">
                <p14:modId xmlns:p14="http://schemas.microsoft.com/office/powerpoint/2010/main" val="3946839996"/>
              </p:ext>
            </p:extLst>
          </p:nvPr>
        </p:nvGraphicFramePr>
        <p:xfrm>
          <a:off x="1949028" y="2014086"/>
          <a:ext cx="1420812" cy="406400"/>
        </p:xfrm>
        <a:graphic>
          <a:graphicData uri="http://schemas.openxmlformats.org/presentationml/2006/ole">
            <mc:AlternateContent xmlns:mc="http://schemas.openxmlformats.org/markup-compatibility/2006">
              <mc:Choice xmlns:v="urn:schemas-microsoft-com:vml" Requires="v">
                <p:oleObj spid="_x0000_s9227" name="Equation" r:id="rId6" imgW="799920" imgH="228600" progId="Equation.DSMT4">
                  <p:embed/>
                </p:oleObj>
              </mc:Choice>
              <mc:Fallback>
                <p:oleObj name="Equation" r:id="rId6" imgW="799920" imgH="228600" progId="Equation.DSMT4">
                  <p:embed/>
                  <p:pic>
                    <p:nvPicPr>
                      <p:cNvPr id="8" name="Object 7">
                        <a:extLst>
                          <a:ext uri="{FF2B5EF4-FFF2-40B4-BE49-F238E27FC236}">
                            <a16:creationId xmlns:a16="http://schemas.microsoft.com/office/drawing/2014/main" id="{4B9DC104-8EAD-43CD-B419-79777194C8CE}"/>
                          </a:ext>
                        </a:extLst>
                      </p:cNvPr>
                      <p:cNvPicPr/>
                      <p:nvPr/>
                    </p:nvPicPr>
                    <p:blipFill>
                      <a:blip r:embed="rId7"/>
                      <a:stretch>
                        <a:fillRect/>
                      </a:stretch>
                    </p:blipFill>
                    <p:spPr>
                      <a:xfrm>
                        <a:off x="1949028" y="2014086"/>
                        <a:ext cx="1420812" cy="406400"/>
                      </a:xfrm>
                      <a:prstGeom prst="rect">
                        <a:avLst/>
                      </a:prstGeom>
                    </p:spPr>
                  </p:pic>
                </p:oleObj>
              </mc:Fallback>
            </mc:AlternateContent>
          </a:graphicData>
        </a:graphic>
      </p:graphicFrame>
      <p:graphicFrame>
        <p:nvGraphicFramePr>
          <p:cNvPr id="52" name="Object 51">
            <a:extLst>
              <a:ext uri="{FF2B5EF4-FFF2-40B4-BE49-F238E27FC236}">
                <a16:creationId xmlns:a16="http://schemas.microsoft.com/office/drawing/2014/main" id="{E840152B-FDB5-46C9-81C8-846C4545F756}"/>
              </a:ext>
            </a:extLst>
          </p:cNvPr>
          <p:cNvGraphicFramePr>
            <a:graphicFrameLocks noChangeAspect="1"/>
          </p:cNvGraphicFramePr>
          <p:nvPr>
            <p:extLst>
              <p:ext uri="{D42A27DB-BD31-4B8C-83A1-F6EECF244321}">
                <p14:modId xmlns:p14="http://schemas.microsoft.com/office/powerpoint/2010/main" val="4191888283"/>
              </p:ext>
            </p:extLst>
          </p:nvPr>
        </p:nvGraphicFramePr>
        <p:xfrm>
          <a:off x="1365411" y="2126081"/>
          <a:ext cx="3921125" cy="2071687"/>
        </p:xfrm>
        <a:graphic>
          <a:graphicData uri="http://schemas.openxmlformats.org/presentationml/2006/ole">
            <mc:AlternateContent xmlns:mc="http://schemas.openxmlformats.org/markup-compatibility/2006">
              <mc:Choice xmlns:v="urn:schemas-microsoft-com:vml" Requires="v">
                <p:oleObj spid="_x0000_s9228" name="Equation" r:id="rId8" imgW="2209680" imgH="1168200" progId="Equation.DSMT4">
                  <p:embed/>
                </p:oleObj>
              </mc:Choice>
              <mc:Fallback>
                <p:oleObj name="Equation" r:id="rId8" imgW="2209680" imgH="1168200" progId="Equation.DSMT4">
                  <p:embed/>
                  <p:pic>
                    <p:nvPicPr>
                      <p:cNvPr id="56" name="Object 55">
                        <a:extLst>
                          <a:ext uri="{FF2B5EF4-FFF2-40B4-BE49-F238E27FC236}">
                            <a16:creationId xmlns:a16="http://schemas.microsoft.com/office/drawing/2014/main" id="{268E8B41-B359-4CA9-A190-5D9B3FA83B8E}"/>
                          </a:ext>
                        </a:extLst>
                      </p:cNvPr>
                      <p:cNvPicPr/>
                      <p:nvPr/>
                    </p:nvPicPr>
                    <p:blipFill>
                      <a:blip r:embed="rId9"/>
                      <a:stretch>
                        <a:fillRect/>
                      </a:stretch>
                    </p:blipFill>
                    <p:spPr>
                      <a:xfrm>
                        <a:off x="1365411" y="2126081"/>
                        <a:ext cx="3921125" cy="2071687"/>
                      </a:xfrm>
                      <a:prstGeom prst="rect">
                        <a:avLst/>
                      </a:prstGeom>
                    </p:spPr>
                  </p:pic>
                </p:oleObj>
              </mc:Fallback>
            </mc:AlternateContent>
          </a:graphicData>
        </a:graphic>
      </p:graphicFrame>
      <p:sp>
        <p:nvSpPr>
          <p:cNvPr id="53" name="Oval 52">
            <a:extLst>
              <a:ext uri="{FF2B5EF4-FFF2-40B4-BE49-F238E27FC236}">
                <a16:creationId xmlns:a16="http://schemas.microsoft.com/office/drawing/2014/main" id="{7A1B8180-F08F-441A-BA05-DA85E3D9F7DC}"/>
              </a:ext>
            </a:extLst>
          </p:cNvPr>
          <p:cNvSpPr/>
          <p:nvPr/>
        </p:nvSpPr>
        <p:spPr>
          <a:xfrm>
            <a:off x="5732497" y="459668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18DD9588-C6F1-420F-BA09-092845A2D7D6}"/>
              </a:ext>
            </a:extLst>
          </p:cNvPr>
          <p:cNvSpPr txBox="1"/>
          <p:nvPr/>
        </p:nvSpPr>
        <p:spPr>
          <a:xfrm>
            <a:off x="5349059" y="428505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graphicFrame>
        <p:nvGraphicFramePr>
          <p:cNvPr id="55" name="Object 54">
            <a:extLst>
              <a:ext uri="{FF2B5EF4-FFF2-40B4-BE49-F238E27FC236}">
                <a16:creationId xmlns:a16="http://schemas.microsoft.com/office/drawing/2014/main" id="{C20F820C-ECE0-456D-BF7F-BB9539498DF0}"/>
              </a:ext>
            </a:extLst>
          </p:cNvPr>
          <p:cNvGraphicFramePr>
            <a:graphicFrameLocks noChangeAspect="1"/>
          </p:cNvGraphicFramePr>
          <p:nvPr>
            <p:extLst>
              <p:ext uri="{D42A27DB-BD31-4B8C-83A1-F6EECF244321}">
                <p14:modId xmlns:p14="http://schemas.microsoft.com/office/powerpoint/2010/main" val="4037101860"/>
              </p:ext>
            </p:extLst>
          </p:nvPr>
        </p:nvGraphicFramePr>
        <p:xfrm>
          <a:off x="5271455" y="2134322"/>
          <a:ext cx="3265488" cy="2071687"/>
        </p:xfrm>
        <a:graphic>
          <a:graphicData uri="http://schemas.openxmlformats.org/presentationml/2006/ole">
            <mc:AlternateContent xmlns:mc="http://schemas.openxmlformats.org/markup-compatibility/2006">
              <mc:Choice xmlns:v="urn:schemas-microsoft-com:vml" Requires="v">
                <p:oleObj spid="_x0000_s9229" name="Equation" r:id="rId10" imgW="1841400" imgH="1168200" progId="Equation.DSMT4">
                  <p:embed/>
                </p:oleObj>
              </mc:Choice>
              <mc:Fallback>
                <p:oleObj name="Equation" r:id="rId10" imgW="1841400" imgH="1168200" progId="Equation.DSMT4">
                  <p:embed/>
                  <p:pic>
                    <p:nvPicPr>
                      <p:cNvPr id="52" name="Object 51">
                        <a:extLst>
                          <a:ext uri="{FF2B5EF4-FFF2-40B4-BE49-F238E27FC236}">
                            <a16:creationId xmlns:a16="http://schemas.microsoft.com/office/drawing/2014/main" id="{E840152B-FDB5-46C9-81C8-846C4545F756}"/>
                          </a:ext>
                        </a:extLst>
                      </p:cNvPr>
                      <p:cNvPicPr/>
                      <p:nvPr/>
                    </p:nvPicPr>
                    <p:blipFill>
                      <a:blip r:embed="rId11"/>
                      <a:stretch>
                        <a:fillRect/>
                      </a:stretch>
                    </p:blipFill>
                    <p:spPr>
                      <a:xfrm>
                        <a:off x="5271455" y="2134322"/>
                        <a:ext cx="3265488" cy="2071687"/>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B8AE48A7-0581-4BCC-A0F7-8196F90BFA9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942783469"/>
      </p:ext>
    </p:extLst>
  </p:cSld>
  <p:clrMapOvr>
    <a:masterClrMapping/>
  </p:clrMapOvr>
  <mc:AlternateContent xmlns:mc="http://schemas.openxmlformats.org/markup-compatibility/2006" xmlns:p14="http://schemas.microsoft.com/office/powerpoint/2010/main">
    <mc:Choice Requires="p14">
      <p:transition spd="slow" p14:dur="2000" advTm="53621"/>
    </mc:Choice>
    <mc:Fallback xmlns="">
      <p:transition spd="slow" advTm="53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Least-squares best-fitting linear polynomial</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We have already seen the solution:</a:t>
            </a:r>
          </a:p>
          <a:p>
            <a:pPr lvl="1"/>
            <a:r>
              <a:rPr lang="en-US" dirty="0"/>
              <a:t>Solve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Least-squares best-fitting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13</a:t>
            </a:fld>
            <a:endParaRPr lang="en-CA"/>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456996"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8B2941D-1ED8-48DB-8921-0CFD8DEE85E7}"/>
              </a:ext>
            </a:extLst>
          </p:cNvPr>
          <p:cNvSpPr txBox="1"/>
          <p:nvPr/>
        </p:nvSpPr>
        <p:spPr>
          <a:xfrm>
            <a:off x="7300543"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5</a:t>
            </a:r>
          </a:p>
        </p:txBody>
      </p: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719398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1387434-AD7B-4A14-B747-6933069A2BE4}"/>
              </a:ext>
            </a:extLst>
          </p:cNvPr>
          <p:cNvSpPr txBox="1"/>
          <p:nvPr/>
        </p:nvSpPr>
        <p:spPr>
          <a:xfrm>
            <a:off x="7044748"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7198335"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781992"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EDDA569-7926-45D5-A3E7-0E174115CD1A}"/>
              </a:ext>
            </a:extLst>
          </p:cNvPr>
          <p:cNvSpPr txBox="1"/>
          <p:nvPr/>
        </p:nvSpPr>
        <p:spPr>
          <a:xfrm>
            <a:off x="5625539"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197869"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D965605-F455-4814-8D4E-AA0E36FCDF34}"/>
              </a:ext>
            </a:extLst>
          </p:cNvPr>
          <p:cNvSpPr txBox="1"/>
          <p:nvPr/>
        </p:nvSpPr>
        <p:spPr>
          <a:xfrm>
            <a:off x="4041416"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7B4DBDA-458E-4A08-8AD2-60719A34E98D}"/>
              </a:ext>
            </a:extLst>
          </p:cNvPr>
          <p:cNvSpPr txBox="1"/>
          <p:nvPr/>
        </p:nvSpPr>
        <p:spPr>
          <a:xfrm>
            <a:off x="3363305"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49" name="Oval 48">
            <a:extLst>
              <a:ext uri="{FF2B5EF4-FFF2-40B4-BE49-F238E27FC236}">
                <a16:creationId xmlns:a16="http://schemas.microsoft.com/office/drawing/2014/main" id="{67431AE2-ACB9-49A0-83FE-662287E0F0A6}"/>
              </a:ext>
            </a:extLst>
          </p:cNvPr>
          <p:cNvSpPr/>
          <p:nvPr/>
        </p:nvSpPr>
        <p:spPr>
          <a:xfrm>
            <a:off x="4152149" y="51663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A67D62-AAE1-42A4-995F-EBBCEE99669B}"/>
              </a:ext>
            </a:extLst>
          </p:cNvPr>
          <p:cNvSpPr/>
          <p:nvPr/>
        </p:nvSpPr>
        <p:spPr>
          <a:xfrm>
            <a:off x="7161787" y="49329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9710A5-894E-42B8-99FF-38858241E201}"/>
              </a:ext>
            </a:extLst>
          </p:cNvPr>
          <p:cNvSpPr/>
          <p:nvPr/>
        </p:nvSpPr>
        <p:spPr>
          <a:xfrm>
            <a:off x="7407501" y="45400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1BD34AF-DB6F-4305-B723-637D72662B8D}"/>
              </a:ext>
            </a:extLst>
          </p:cNvPr>
          <p:cNvSpPr/>
          <p:nvPr/>
        </p:nvSpPr>
        <p:spPr>
          <a:xfrm>
            <a:off x="3471973" y="556071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B3CD4C4-2B63-4060-86BE-8C8DC918CC92}"/>
              </a:ext>
            </a:extLst>
          </p:cNvPr>
          <p:cNvSpPr txBox="1"/>
          <p:nvPr/>
        </p:nvSpPr>
        <p:spPr>
          <a:xfrm>
            <a:off x="3134255" y="5160608"/>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2" name="TextBox 31">
            <a:extLst>
              <a:ext uri="{FF2B5EF4-FFF2-40B4-BE49-F238E27FC236}">
                <a16:creationId xmlns:a16="http://schemas.microsoft.com/office/drawing/2014/main" id="{0D658664-6D70-4B3E-87EA-2A36083670D7}"/>
              </a:ext>
            </a:extLst>
          </p:cNvPr>
          <p:cNvSpPr txBox="1"/>
          <p:nvPr/>
        </p:nvSpPr>
        <p:spPr>
          <a:xfrm>
            <a:off x="3960430" y="4696631"/>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48" name="TextBox 47">
            <a:extLst>
              <a:ext uri="{FF2B5EF4-FFF2-40B4-BE49-F238E27FC236}">
                <a16:creationId xmlns:a16="http://schemas.microsoft.com/office/drawing/2014/main" id="{59AF00DF-B481-40F8-99AB-765AE348C979}"/>
              </a:ext>
            </a:extLst>
          </p:cNvPr>
          <p:cNvSpPr txBox="1"/>
          <p:nvPr/>
        </p:nvSpPr>
        <p:spPr>
          <a:xfrm>
            <a:off x="7260799" y="476362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sp>
        <p:nvSpPr>
          <p:cNvPr id="51" name="TextBox 50">
            <a:extLst>
              <a:ext uri="{FF2B5EF4-FFF2-40B4-BE49-F238E27FC236}">
                <a16:creationId xmlns:a16="http://schemas.microsoft.com/office/drawing/2014/main" id="{7240DC6B-6CAC-45E6-9F80-D9DEAF022F84}"/>
              </a:ext>
            </a:extLst>
          </p:cNvPr>
          <p:cNvSpPr txBox="1"/>
          <p:nvPr/>
        </p:nvSpPr>
        <p:spPr>
          <a:xfrm>
            <a:off x="7534207" y="427207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5</a:t>
            </a:r>
          </a:p>
        </p:txBody>
      </p:sp>
      <p:graphicFrame>
        <p:nvGraphicFramePr>
          <p:cNvPr id="41" name="Object 40">
            <a:extLst>
              <a:ext uri="{FF2B5EF4-FFF2-40B4-BE49-F238E27FC236}">
                <a16:creationId xmlns:a16="http://schemas.microsoft.com/office/drawing/2014/main" id="{51A9B979-5794-420C-9DB7-CBDA063613D9}"/>
              </a:ext>
            </a:extLst>
          </p:cNvPr>
          <p:cNvGraphicFramePr>
            <a:graphicFrameLocks noChangeAspect="1"/>
          </p:cNvGraphicFramePr>
          <p:nvPr>
            <p:extLst>
              <p:ext uri="{D42A27DB-BD31-4B8C-83A1-F6EECF244321}">
                <p14:modId xmlns:p14="http://schemas.microsoft.com/office/powerpoint/2010/main" val="2176929230"/>
              </p:ext>
            </p:extLst>
          </p:nvPr>
        </p:nvGraphicFramePr>
        <p:xfrm>
          <a:off x="1949028" y="2014086"/>
          <a:ext cx="1420812" cy="406400"/>
        </p:xfrm>
        <a:graphic>
          <a:graphicData uri="http://schemas.openxmlformats.org/presentationml/2006/ole">
            <mc:AlternateContent xmlns:mc="http://schemas.openxmlformats.org/markup-compatibility/2006">
              <mc:Choice xmlns:v="urn:schemas-microsoft-com:vml" Requires="v">
                <p:oleObj spid="_x0000_s10248" name="Equation" r:id="rId6" imgW="799920" imgH="228600" progId="Equation.DSMT4">
                  <p:embed/>
                </p:oleObj>
              </mc:Choice>
              <mc:Fallback>
                <p:oleObj name="Equation" r:id="rId6" imgW="799920" imgH="228600" progId="Equation.DSMT4">
                  <p:embed/>
                  <p:pic>
                    <p:nvPicPr>
                      <p:cNvPr id="41" name="Object 40">
                        <a:extLst>
                          <a:ext uri="{FF2B5EF4-FFF2-40B4-BE49-F238E27FC236}">
                            <a16:creationId xmlns:a16="http://schemas.microsoft.com/office/drawing/2014/main" id="{51A9B979-5794-420C-9DB7-CBDA063613D9}"/>
                          </a:ext>
                        </a:extLst>
                      </p:cNvPr>
                      <p:cNvPicPr/>
                      <p:nvPr/>
                    </p:nvPicPr>
                    <p:blipFill>
                      <a:blip r:embed="rId7"/>
                      <a:stretch>
                        <a:fillRect/>
                      </a:stretch>
                    </p:blipFill>
                    <p:spPr>
                      <a:xfrm>
                        <a:off x="1949028" y="2014086"/>
                        <a:ext cx="1420812" cy="406400"/>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C719FE3E-E4A1-4A9A-A5EE-AF04EF943B76}"/>
              </a:ext>
            </a:extLst>
          </p:cNvPr>
          <p:cNvGraphicFramePr>
            <a:graphicFrameLocks noChangeAspect="1"/>
          </p:cNvGraphicFramePr>
          <p:nvPr>
            <p:extLst>
              <p:ext uri="{D42A27DB-BD31-4B8C-83A1-F6EECF244321}">
                <p14:modId xmlns:p14="http://schemas.microsoft.com/office/powerpoint/2010/main" val="4271570355"/>
              </p:ext>
            </p:extLst>
          </p:nvPr>
        </p:nvGraphicFramePr>
        <p:xfrm>
          <a:off x="3025199" y="2552198"/>
          <a:ext cx="3627438" cy="1576387"/>
        </p:xfrm>
        <a:graphic>
          <a:graphicData uri="http://schemas.openxmlformats.org/presentationml/2006/ole">
            <mc:AlternateContent xmlns:mc="http://schemas.openxmlformats.org/markup-compatibility/2006">
              <mc:Choice xmlns:v="urn:schemas-microsoft-com:vml" Requires="v">
                <p:oleObj spid="_x0000_s10249" name="Equation" r:id="rId8" imgW="2044440" imgH="888840" progId="Equation.DSMT4">
                  <p:embed/>
                </p:oleObj>
              </mc:Choice>
              <mc:Fallback>
                <p:oleObj name="Equation" r:id="rId8" imgW="2044440" imgH="888840" progId="Equation.DSMT4">
                  <p:embed/>
                  <p:pic>
                    <p:nvPicPr>
                      <p:cNvPr id="53" name="Object 52">
                        <a:extLst>
                          <a:ext uri="{FF2B5EF4-FFF2-40B4-BE49-F238E27FC236}">
                            <a16:creationId xmlns:a16="http://schemas.microsoft.com/office/drawing/2014/main" id="{B074A5BB-2150-4259-A22D-FE064C6214D6}"/>
                          </a:ext>
                        </a:extLst>
                      </p:cNvPr>
                      <p:cNvPicPr/>
                      <p:nvPr/>
                    </p:nvPicPr>
                    <p:blipFill>
                      <a:blip r:embed="rId9"/>
                      <a:stretch>
                        <a:fillRect/>
                      </a:stretch>
                    </p:blipFill>
                    <p:spPr>
                      <a:xfrm>
                        <a:off x="3025199" y="2552198"/>
                        <a:ext cx="3627438" cy="1576387"/>
                      </a:xfrm>
                      <a:prstGeom prst="rect">
                        <a:avLst/>
                      </a:prstGeom>
                    </p:spPr>
                  </p:pic>
                </p:oleObj>
              </mc:Fallback>
            </mc:AlternateContent>
          </a:graphicData>
        </a:graphic>
      </p:graphicFrame>
      <p:sp>
        <p:nvSpPr>
          <p:cNvPr id="53" name="Oval 52">
            <a:extLst>
              <a:ext uri="{FF2B5EF4-FFF2-40B4-BE49-F238E27FC236}">
                <a16:creationId xmlns:a16="http://schemas.microsoft.com/office/drawing/2014/main" id="{6983B7CA-B92A-48CD-B82D-FE8D4F6F3FAB}"/>
              </a:ext>
            </a:extLst>
          </p:cNvPr>
          <p:cNvSpPr/>
          <p:nvPr/>
        </p:nvSpPr>
        <p:spPr>
          <a:xfrm>
            <a:off x="5732497" y="459668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60A1B298-9B44-466C-A103-40BC3823FC25}"/>
              </a:ext>
            </a:extLst>
          </p:cNvPr>
          <p:cNvSpPr txBox="1"/>
          <p:nvPr/>
        </p:nvSpPr>
        <p:spPr>
          <a:xfrm>
            <a:off x="5349059" y="428505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pic>
        <p:nvPicPr>
          <p:cNvPr id="7" name="Audio 6">
            <a:hlinkClick r:id="" action="ppaction://media"/>
            <a:extLst>
              <a:ext uri="{FF2B5EF4-FFF2-40B4-BE49-F238E27FC236}">
                <a16:creationId xmlns:a16="http://schemas.microsoft.com/office/drawing/2014/main" id="{10FDA0F6-AC0C-4B2B-82A4-501E1309D66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96845332"/>
      </p:ext>
    </p:extLst>
  </p:cSld>
  <p:clrMapOvr>
    <a:masterClrMapping/>
  </p:clrMapOvr>
  <mc:AlternateContent xmlns:mc="http://schemas.openxmlformats.org/markup-compatibility/2006" xmlns:p14="http://schemas.microsoft.com/office/powerpoint/2010/main">
    <mc:Choice Requires="p14">
      <p:transition spd="slow" p14:dur="2000" advTm="63117"/>
    </mc:Choice>
    <mc:Fallback xmlns="">
      <p:transition spd="slow" advTm="63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Straight Connector 53">
            <a:extLst>
              <a:ext uri="{FF2B5EF4-FFF2-40B4-BE49-F238E27FC236}">
                <a16:creationId xmlns:a16="http://schemas.microsoft.com/office/drawing/2014/main" id="{ED1F8807-5B89-4C3D-A959-FA4202CE17FD}"/>
              </a:ext>
            </a:extLst>
          </p:cNvPr>
          <p:cNvCxnSpPr>
            <a:cxnSpLocks/>
          </p:cNvCxnSpPr>
          <p:nvPr/>
        </p:nvCxnSpPr>
        <p:spPr>
          <a:xfrm flipV="1">
            <a:off x="7203695" y="4763623"/>
            <a:ext cx="0" cy="2266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432A42E-E0FC-46CB-8ACA-4D88F9A0F757}"/>
              </a:ext>
            </a:extLst>
          </p:cNvPr>
          <p:cNvCxnSpPr>
            <a:cxnSpLocks/>
          </p:cNvCxnSpPr>
          <p:nvPr/>
        </p:nvCxnSpPr>
        <p:spPr>
          <a:xfrm flipV="1">
            <a:off x="7448236" y="4588506"/>
            <a:ext cx="0" cy="1417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BD6164A-48D0-43F1-901D-5A939F9A9BF0}"/>
              </a:ext>
            </a:extLst>
          </p:cNvPr>
          <p:cNvCxnSpPr>
            <a:cxnSpLocks/>
          </p:cNvCxnSpPr>
          <p:nvPr/>
        </p:nvCxnSpPr>
        <p:spPr>
          <a:xfrm flipV="1">
            <a:off x="5771011" y="4679153"/>
            <a:ext cx="0" cy="282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DDD10E0-CEFF-480B-A5FD-BDC733F8F026}"/>
              </a:ext>
            </a:extLst>
          </p:cNvPr>
          <p:cNvCxnSpPr>
            <a:cxnSpLocks/>
          </p:cNvCxnSpPr>
          <p:nvPr/>
        </p:nvCxnSpPr>
        <p:spPr>
          <a:xfrm flipV="1">
            <a:off x="3516466" y="5247131"/>
            <a:ext cx="0" cy="3832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EB55CD6-CCC0-4960-8493-EABEEAACD241}"/>
              </a:ext>
            </a:extLst>
          </p:cNvPr>
          <p:cNvCxnSpPr>
            <a:cxnSpLocks/>
          </p:cNvCxnSpPr>
          <p:nvPr/>
        </p:nvCxnSpPr>
        <p:spPr>
          <a:xfrm flipV="1">
            <a:off x="3196915" y="4695930"/>
            <a:ext cx="4608784" cy="5886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Least-squares best-fitting linear polynomial</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solution gives us the best-fitting line</a:t>
            </a:r>
          </a:p>
          <a:p>
            <a:pPr lvl="1"/>
            <a:r>
              <a:rPr lang="en-US" dirty="0"/>
              <a:t>The sum of the squares of the errors is minimized</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Least-squares best-fitting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14</a:t>
            </a:fld>
            <a:endParaRPr lang="en-CA"/>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456996"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8B2941D-1ED8-48DB-8921-0CFD8DEE85E7}"/>
              </a:ext>
            </a:extLst>
          </p:cNvPr>
          <p:cNvSpPr txBox="1"/>
          <p:nvPr/>
        </p:nvSpPr>
        <p:spPr>
          <a:xfrm>
            <a:off x="7300543"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5</a:t>
            </a:r>
          </a:p>
        </p:txBody>
      </p: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719398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1387434-AD7B-4A14-B747-6933069A2BE4}"/>
              </a:ext>
            </a:extLst>
          </p:cNvPr>
          <p:cNvSpPr txBox="1"/>
          <p:nvPr/>
        </p:nvSpPr>
        <p:spPr>
          <a:xfrm>
            <a:off x="7044748"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7198335"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781992"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EDDA569-7926-45D5-A3E7-0E174115CD1A}"/>
              </a:ext>
            </a:extLst>
          </p:cNvPr>
          <p:cNvSpPr txBox="1"/>
          <p:nvPr/>
        </p:nvSpPr>
        <p:spPr>
          <a:xfrm>
            <a:off x="5625539"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197869"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D965605-F455-4814-8D4E-AA0E36FCDF34}"/>
              </a:ext>
            </a:extLst>
          </p:cNvPr>
          <p:cNvSpPr txBox="1"/>
          <p:nvPr/>
        </p:nvSpPr>
        <p:spPr>
          <a:xfrm>
            <a:off x="4041416"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7B4DBDA-458E-4A08-8AD2-60719A34E98D}"/>
              </a:ext>
            </a:extLst>
          </p:cNvPr>
          <p:cNvSpPr txBox="1"/>
          <p:nvPr/>
        </p:nvSpPr>
        <p:spPr>
          <a:xfrm>
            <a:off x="3363305"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49" name="Oval 48">
            <a:extLst>
              <a:ext uri="{FF2B5EF4-FFF2-40B4-BE49-F238E27FC236}">
                <a16:creationId xmlns:a16="http://schemas.microsoft.com/office/drawing/2014/main" id="{67431AE2-ACB9-49A0-83FE-662287E0F0A6}"/>
              </a:ext>
            </a:extLst>
          </p:cNvPr>
          <p:cNvSpPr/>
          <p:nvPr/>
        </p:nvSpPr>
        <p:spPr>
          <a:xfrm>
            <a:off x="4152149" y="51663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A67D62-AAE1-42A4-995F-EBBCEE99669B}"/>
              </a:ext>
            </a:extLst>
          </p:cNvPr>
          <p:cNvSpPr/>
          <p:nvPr/>
        </p:nvSpPr>
        <p:spPr>
          <a:xfrm>
            <a:off x="7161787" y="49329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9710A5-894E-42B8-99FF-38858241E201}"/>
              </a:ext>
            </a:extLst>
          </p:cNvPr>
          <p:cNvSpPr/>
          <p:nvPr/>
        </p:nvSpPr>
        <p:spPr>
          <a:xfrm>
            <a:off x="7407501" y="45400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5E37FA3-0D30-4ED0-8E4A-A16388452F72}"/>
              </a:ext>
            </a:extLst>
          </p:cNvPr>
          <p:cNvSpPr/>
          <p:nvPr/>
        </p:nvSpPr>
        <p:spPr>
          <a:xfrm>
            <a:off x="5732497" y="459668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1BD34AF-DB6F-4305-B723-637D72662B8D}"/>
              </a:ext>
            </a:extLst>
          </p:cNvPr>
          <p:cNvSpPr/>
          <p:nvPr/>
        </p:nvSpPr>
        <p:spPr>
          <a:xfrm>
            <a:off x="3471973" y="556071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B3CD4C4-2B63-4060-86BE-8C8DC918CC92}"/>
              </a:ext>
            </a:extLst>
          </p:cNvPr>
          <p:cNvSpPr txBox="1"/>
          <p:nvPr/>
        </p:nvSpPr>
        <p:spPr>
          <a:xfrm>
            <a:off x="3134255" y="5160608"/>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2" name="TextBox 31">
            <a:extLst>
              <a:ext uri="{FF2B5EF4-FFF2-40B4-BE49-F238E27FC236}">
                <a16:creationId xmlns:a16="http://schemas.microsoft.com/office/drawing/2014/main" id="{0D658664-6D70-4B3E-87EA-2A36083670D7}"/>
              </a:ext>
            </a:extLst>
          </p:cNvPr>
          <p:cNvSpPr txBox="1"/>
          <p:nvPr/>
        </p:nvSpPr>
        <p:spPr>
          <a:xfrm>
            <a:off x="3960430" y="4696631"/>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34" name="TextBox 33">
            <a:extLst>
              <a:ext uri="{FF2B5EF4-FFF2-40B4-BE49-F238E27FC236}">
                <a16:creationId xmlns:a16="http://schemas.microsoft.com/office/drawing/2014/main" id="{6D61742E-4AE7-45DC-9348-457FFBBAE8FD}"/>
              </a:ext>
            </a:extLst>
          </p:cNvPr>
          <p:cNvSpPr txBox="1"/>
          <p:nvPr/>
        </p:nvSpPr>
        <p:spPr>
          <a:xfrm>
            <a:off x="5349059" y="428505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sp>
        <p:nvSpPr>
          <p:cNvPr id="48" name="TextBox 47">
            <a:extLst>
              <a:ext uri="{FF2B5EF4-FFF2-40B4-BE49-F238E27FC236}">
                <a16:creationId xmlns:a16="http://schemas.microsoft.com/office/drawing/2014/main" id="{59AF00DF-B481-40F8-99AB-765AE348C979}"/>
              </a:ext>
            </a:extLst>
          </p:cNvPr>
          <p:cNvSpPr txBox="1"/>
          <p:nvPr/>
        </p:nvSpPr>
        <p:spPr>
          <a:xfrm>
            <a:off x="7260799" y="476362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sp>
        <p:nvSpPr>
          <p:cNvPr id="51" name="TextBox 50">
            <a:extLst>
              <a:ext uri="{FF2B5EF4-FFF2-40B4-BE49-F238E27FC236}">
                <a16:creationId xmlns:a16="http://schemas.microsoft.com/office/drawing/2014/main" id="{7240DC6B-6CAC-45E6-9F80-D9DEAF022F84}"/>
              </a:ext>
            </a:extLst>
          </p:cNvPr>
          <p:cNvSpPr txBox="1"/>
          <p:nvPr/>
        </p:nvSpPr>
        <p:spPr>
          <a:xfrm>
            <a:off x="7534207" y="427207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5</a:t>
            </a:r>
          </a:p>
        </p:txBody>
      </p:sp>
      <p:sp>
        <p:nvSpPr>
          <p:cNvPr id="52" name="TextBox 51">
            <a:extLst>
              <a:ext uri="{FF2B5EF4-FFF2-40B4-BE49-F238E27FC236}">
                <a16:creationId xmlns:a16="http://schemas.microsoft.com/office/drawing/2014/main" id="{0A9279EE-D7F2-40DB-B840-52676AD03D01}"/>
              </a:ext>
            </a:extLst>
          </p:cNvPr>
          <p:cNvSpPr txBox="1"/>
          <p:nvPr/>
        </p:nvSpPr>
        <p:spPr>
          <a:xfrm>
            <a:off x="2114619" y="5084526"/>
            <a:ext cx="997389"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a</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i="1" dirty="0">
                <a:solidFill>
                  <a:schemeClr val="bg1"/>
                </a:solidFill>
                <a:latin typeface="Times New Roman" panose="02020603050405020304" pitchFamily="18" charset="0"/>
                <a:cs typeface="Times New Roman" panose="02020603050405020304" pitchFamily="18" charset="0"/>
              </a:rPr>
              <a:t>x</a:t>
            </a:r>
            <a:r>
              <a:rPr lang="en-US" sz="2000" dirty="0">
                <a:solidFill>
                  <a:schemeClr val="bg1"/>
                </a:solidFill>
                <a:latin typeface="Times New Roman" panose="02020603050405020304" pitchFamily="18" charset="0"/>
                <a:cs typeface="Times New Roman" panose="02020603050405020304" pitchFamily="18" charset="0"/>
              </a:rPr>
              <a:t> + </a:t>
            </a:r>
            <a:r>
              <a:rPr lang="en-US" sz="2000" i="1" dirty="0">
                <a:solidFill>
                  <a:schemeClr val="bg1"/>
                </a:solidFill>
                <a:latin typeface="Times New Roman" panose="02020603050405020304" pitchFamily="18" charset="0"/>
                <a:cs typeface="Times New Roman" panose="02020603050405020304" pitchFamily="18" charset="0"/>
              </a:rPr>
              <a:t>a</a:t>
            </a:r>
            <a:r>
              <a:rPr lang="en-US" sz="2000" baseline="-25000" dirty="0">
                <a:solidFill>
                  <a:schemeClr val="bg1"/>
                </a:solidFill>
                <a:latin typeface="Times New Roman" panose="02020603050405020304" pitchFamily="18" charset="0"/>
                <a:cs typeface="Times New Roman" panose="02020603050405020304" pitchFamily="18" charset="0"/>
              </a:rPr>
              <a:t>0</a:t>
            </a:r>
          </a:p>
        </p:txBody>
      </p:sp>
      <p:graphicFrame>
        <p:nvGraphicFramePr>
          <p:cNvPr id="56" name="Object 55">
            <a:extLst>
              <a:ext uri="{FF2B5EF4-FFF2-40B4-BE49-F238E27FC236}">
                <a16:creationId xmlns:a16="http://schemas.microsoft.com/office/drawing/2014/main" id="{43D89C76-CFF0-47C2-A8E9-50E0F5AFDC4C}"/>
              </a:ext>
            </a:extLst>
          </p:cNvPr>
          <p:cNvGraphicFramePr>
            <a:graphicFrameLocks noChangeAspect="1"/>
          </p:cNvGraphicFramePr>
          <p:nvPr>
            <p:extLst>
              <p:ext uri="{D42A27DB-BD31-4B8C-83A1-F6EECF244321}">
                <p14:modId xmlns:p14="http://schemas.microsoft.com/office/powerpoint/2010/main" val="959113183"/>
              </p:ext>
            </p:extLst>
          </p:nvPr>
        </p:nvGraphicFramePr>
        <p:xfrm>
          <a:off x="3025199" y="2552198"/>
          <a:ext cx="3627438" cy="1576387"/>
        </p:xfrm>
        <a:graphic>
          <a:graphicData uri="http://schemas.openxmlformats.org/presentationml/2006/ole">
            <mc:AlternateContent xmlns:mc="http://schemas.openxmlformats.org/markup-compatibility/2006">
              <mc:Choice xmlns:v="urn:schemas-microsoft-com:vml" Requires="v">
                <p:oleObj spid="_x0000_s11270" name="Equation" r:id="rId6" imgW="2044440" imgH="888840" progId="Equation.DSMT4">
                  <p:embed/>
                </p:oleObj>
              </mc:Choice>
              <mc:Fallback>
                <p:oleObj name="Equation" r:id="rId6" imgW="2044440" imgH="888840" progId="Equation.DSMT4">
                  <p:embed/>
                  <p:pic>
                    <p:nvPicPr>
                      <p:cNvPr id="33" name="Object 32">
                        <a:extLst>
                          <a:ext uri="{FF2B5EF4-FFF2-40B4-BE49-F238E27FC236}">
                            <a16:creationId xmlns:a16="http://schemas.microsoft.com/office/drawing/2014/main" id="{C719FE3E-E4A1-4A9A-A5EE-AF04EF943B76}"/>
                          </a:ext>
                        </a:extLst>
                      </p:cNvPr>
                      <p:cNvPicPr/>
                      <p:nvPr/>
                    </p:nvPicPr>
                    <p:blipFill>
                      <a:blip r:embed="rId7"/>
                      <a:stretch>
                        <a:fillRect/>
                      </a:stretch>
                    </p:blipFill>
                    <p:spPr>
                      <a:xfrm>
                        <a:off x="3025199" y="2552198"/>
                        <a:ext cx="3627438" cy="1576387"/>
                      </a:xfrm>
                      <a:prstGeom prst="rect">
                        <a:avLst/>
                      </a:prstGeom>
                    </p:spPr>
                  </p:pic>
                </p:oleObj>
              </mc:Fallback>
            </mc:AlternateContent>
          </a:graphicData>
        </a:graphic>
      </p:graphicFrame>
      <p:pic>
        <p:nvPicPr>
          <p:cNvPr id="20" name="Audio 19">
            <a:hlinkClick r:id="" action="ppaction://media"/>
            <a:extLst>
              <a:ext uri="{FF2B5EF4-FFF2-40B4-BE49-F238E27FC236}">
                <a16:creationId xmlns:a16="http://schemas.microsoft.com/office/drawing/2014/main" id="{B9EF8202-B12E-41C9-9FB7-86F157C0872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
        <p:nvSpPr>
          <p:cNvPr id="41" name="Rectangle 40"/>
          <p:cNvSpPr/>
          <p:nvPr/>
        </p:nvSpPr>
        <p:spPr>
          <a:xfrm>
            <a:off x="624634" y="5851926"/>
            <a:ext cx="2844341" cy="954107"/>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Do not memorize </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the </a:t>
            </a:r>
            <a:r>
              <a:rPr lang="en-US" sz="1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2 </a:t>
            </a:r>
            <a:r>
              <a:rPr lang="en-US" sz="14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 2</a:t>
            </a:r>
            <a:br>
              <a:rPr lang="en-US" sz="14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b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matrix</a:t>
            </a:r>
            <a:r>
              <a:rPr lang="en-US" sz="1400"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or the target vector </a:t>
            </a:r>
          </a:p>
          <a:p>
            <a:r>
              <a:rPr lang="en-US" sz="1400"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Understand they are the result</a:t>
            </a:r>
            <a:b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b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of calculating </a:t>
            </a:r>
            <a:r>
              <a:rPr lang="en-US" sz="1400" i="1"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A</a:t>
            </a:r>
            <a:r>
              <a:rPr lang="en-US" sz="1400" baseline="300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T</a:t>
            </a:r>
            <a:r>
              <a:rPr lang="en-US" sz="1400" i="1"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A</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and </a:t>
            </a:r>
            <a:r>
              <a:rPr lang="en-US" sz="1400" i="1" dirty="0" err="1"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A</a:t>
            </a:r>
            <a:r>
              <a:rPr lang="en-US" sz="1400" baseline="30000" dirty="0" err="1"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T</a:t>
            </a:r>
            <a:r>
              <a:rPr lang="en-US" sz="1400" b="1" dirty="0" err="1"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y</a:t>
            </a:r>
            <a:endParaRPr lang="en-CA" sz="1100" b="1" dirty="0">
              <a:latin typeface="Times New Roman" panose="02020603050405020304" pitchFamily="18" charset="0"/>
              <a:cs typeface="Times New Roman" panose="02020603050405020304" pitchFamily="18" charset="0"/>
            </a:endParaRPr>
          </a:p>
        </p:txBody>
      </p:sp>
      <p:pic>
        <p:nvPicPr>
          <p:cNvPr id="57" name="Picture 5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393" y="6147345"/>
            <a:ext cx="396241" cy="399289"/>
          </a:xfrm>
          <a:prstGeom prst="rect">
            <a:avLst/>
          </a:prstGeom>
        </p:spPr>
      </p:pic>
    </p:spTree>
    <p:custDataLst>
      <p:tags r:id="rId2"/>
    </p:custDataLst>
    <p:extLst>
      <p:ext uri="{BB962C8B-B14F-4D97-AF65-F5344CB8AC3E}">
        <p14:creationId xmlns:p14="http://schemas.microsoft.com/office/powerpoint/2010/main" val="1040020406"/>
      </p:ext>
    </p:extLst>
  </p:cSld>
  <p:clrMapOvr>
    <a:masterClrMapping/>
  </p:clrMapOvr>
  <mc:AlternateContent xmlns:mc="http://schemas.openxmlformats.org/markup-compatibility/2006" xmlns:p14="http://schemas.microsoft.com/office/powerpoint/2010/main">
    <mc:Choice Requires="p14">
      <p:transition spd="slow" p14:dur="2000" advTm="47468"/>
    </mc:Choice>
    <mc:Fallback xmlns="">
      <p:transition spd="slow" advTm="47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E057AC-A779-4154-8262-78808B7B739A}"/>
              </a:ext>
            </a:extLst>
          </p:cNvPr>
          <p:cNvPicPr>
            <a:picLocks noChangeAspect="1"/>
          </p:cNvPicPr>
          <p:nvPr/>
        </p:nvPicPr>
        <p:blipFill>
          <a:blip r:embed="rId5"/>
          <a:stretch>
            <a:fillRect/>
          </a:stretch>
        </p:blipFill>
        <p:spPr>
          <a:xfrm>
            <a:off x="3691857" y="2892890"/>
            <a:ext cx="5334000" cy="2800350"/>
          </a:xfrm>
          <a:prstGeom prst="rect">
            <a:avLst/>
          </a:prstGeom>
        </p:spPr>
      </p:pic>
      <p:pic>
        <p:nvPicPr>
          <p:cNvPr id="9" name="Picture 8">
            <a:extLst>
              <a:ext uri="{FF2B5EF4-FFF2-40B4-BE49-F238E27FC236}">
                <a16:creationId xmlns:a16="http://schemas.microsoft.com/office/drawing/2014/main" id="{BD89212B-8D9D-498D-8B2B-9609302E2D0C}"/>
              </a:ext>
            </a:extLst>
          </p:cNvPr>
          <p:cNvPicPr>
            <a:picLocks noChangeAspect="1"/>
          </p:cNvPicPr>
          <p:nvPr/>
        </p:nvPicPr>
        <p:blipFill>
          <a:blip r:embed="rId6"/>
          <a:stretch>
            <a:fillRect/>
          </a:stretch>
        </p:blipFill>
        <p:spPr>
          <a:xfrm>
            <a:off x="3691857" y="2901279"/>
            <a:ext cx="5334000" cy="2800350"/>
          </a:xfrm>
          <a:prstGeom prst="rect">
            <a:avLst/>
          </a:prstGeom>
        </p:spPr>
      </p:pic>
      <p:sp>
        <p:nvSpPr>
          <p:cNvPr id="2" name="Title 1">
            <a:extLst>
              <a:ext uri="{FF2B5EF4-FFF2-40B4-BE49-F238E27FC236}">
                <a16:creationId xmlns:a16="http://schemas.microsoft.com/office/drawing/2014/main" id="{678836A4-74BE-484A-9643-39B2636A0B1C}"/>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2E8A3A2D-E9D7-4315-95F3-CB5C2A49CD5B}"/>
              </a:ext>
            </a:extLst>
          </p:cNvPr>
          <p:cNvSpPr>
            <a:spLocks noGrp="1"/>
          </p:cNvSpPr>
          <p:nvPr>
            <p:ph idx="1"/>
          </p:nvPr>
        </p:nvSpPr>
        <p:spPr>
          <a:xfrm>
            <a:off x="457200" y="1356919"/>
            <a:ext cx="8229600" cy="4525963"/>
          </a:xfrm>
        </p:spPr>
        <p:txBody>
          <a:bodyPr>
            <a:noAutofit/>
          </a:bodyPr>
          <a:lstStyle/>
          <a:p>
            <a:r>
              <a:rPr lang="en-US" dirty="0"/>
              <a:t>Let’s try this in </a:t>
            </a:r>
            <a:r>
              <a:rPr lang="en-US" dirty="0" err="1"/>
              <a:t>M</a:t>
            </a:r>
            <a:r>
              <a:rPr lang="en-US" cap="small" dirty="0" err="1"/>
              <a:t>atlab</a:t>
            </a:r>
            <a:endParaRPr lang="en-US" cap="small" dirty="0"/>
          </a:p>
          <a:p>
            <a:pPr marL="0" indent="0">
              <a:buNone/>
            </a:pPr>
            <a:r>
              <a:rPr lang="en-US" sz="1600" dirty="0">
                <a:latin typeface="Consolas" panose="020B0609020204030204" pitchFamily="49" charset="0"/>
              </a:rPr>
              <a:t>&gt;&gt; x = [1.32 2.54 5.43 6.35 8.21]';</a:t>
            </a:r>
          </a:p>
          <a:p>
            <a:pPr marL="0" indent="0">
              <a:buNone/>
            </a:pPr>
            <a:r>
              <a:rPr lang="en-US" sz="1600" dirty="0">
                <a:latin typeface="Consolas" panose="020B0609020204030204" pitchFamily="49" charset="0"/>
              </a:rPr>
              <a:t>&gt;&gt; y = [2.35 2.58 3.87 4.02 5.53]';</a:t>
            </a:r>
          </a:p>
          <a:p>
            <a:pPr marL="0" indent="0">
              <a:buNone/>
            </a:pPr>
            <a:r>
              <a:rPr lang="en-US" sz="1600" dirty="0">
                <a:latin typeface="Consolas" panose="020B0609020204030204" pitchFamily="49" charset="0"/>
              </a:rPr>
              <a:t>&gt;&gt; plot( x, y, '</a:t>
            </a:r>
            <a:r>
              <a:rPr lang="en-US" sz="1600" dirty="0" err="1">
                <a:latin typeface="Consolas" panose="020B0609020204030204" pitchFamily="49" charset="0"/>
              </a:rPr>
              <a:t>ro</a:t>
            </a:r>
            <a:r>
              <a:rPr lang="en-US" sz="1600" dirty="0">
                <a:latin typeface="Consolas" panose="020B0609020204030204" pitchFamily="49" charset="0"/>
              </a:rPr>
              <a:t>' )</a:t>
            </a:r>
          </a:p>
          <a:p>
            <a:pPr marL="0" indent="0">
              <a:buNone/>
            </a:pPr>
            <a:r>
              <a:rPr lang="fr-FR" sz="1600" dirty="0">
                <a:latin typeface="Consolas" panose="020B0609020204030204" pitchFamily="49" charset="0"/>
              </a:rPr>
              <a:t>&gt;&gt; A = </a:t>
            </a:r>
            <a:r>
              <a:rPr lang="fr-FR" sz="1600" dirty="0" err="1">
                <a:latin typeface="Consolas" panose="020B0609020204030204" pitchFamily="49" charset="0"/>
              </a:rPr>
              <a:t>vander</a:t>
            </a:r>
            <a:r>
              <a:rPr lang="fr-FR" sz="1600" dirty="0">
                <a:latin typeface="Consolas" panose="020B0609020204030204" pitchFamily="49" charset="0"/>
              </a:rPr>
              <a:t>( x, 2 )</a:t>
            </a:r>
          </a:p>
          <a:p>
            <a:pPr marL="0" indent="0">
              <a:buNone/>
            </a:pPr>
            <a:r>
              <a:rPr lang="fr-FR" sz="1600" dirty="0">
                <a:latin typeface="Consolas" panose="020B0609020204030204" pitchFamily="49" charset="0"/>
              </a:rPr>
              <a:t>    A =</a:t>
            </a:r>
          </a:p>
          <a:p>
            <a:pPr marL="0" indent="0">
              <a:buNone/>
            </a:pPr>
            <a:r>
              <a:rPr lang="fr-FR" sz="1600" dirty="0">
                <a:latin typeface="Consolas" panose="020B0609020204030204" pitchFamily="49" charset="0"/>
              </a:rPr>
              <a:t>        1.3200   1.0000</a:t>
            </a:r>
          </a:p>
          <a:p>
            <a:pPr marL="0" indent="0">
              <a:buNone/>
            </a:pPr>
            <a:r>
              <a:rPr lang="fr-FR" sz="1600" dirty="0">
                <a:latin typeface="Consolas" panose="020B0609020204030204" pitchFamily="49" charset="0"/>
              </a:rPr>
              <a:t>        2.5400   1.0000</a:t>
            </a:r>
          </a:p>
          <a:p>
            <a:pPr marL="0" indent="0">
              <a:buNone/>
            </a:pPr>
            <a:r>
              <a:rPr lang="fr-FR" sz="1600" dirty="0">
                <a:latin typeface="Consolas" panose="020B0609020204030204" pitchFamily="49" charset="0"/>
              </a:rPr>
              <a:t>        5.4300   1.0000</a:t>
            </a:r>
          </a:p>
          <a:p>
            <a:pPr marL="0" indent="0">
              <a:buNone/>
            </a:pPr>
            <a:r>
              <a:rPr lang="fr-FR" sz="1600" dirty="0">
                <a:latin typeface="Consolas" panose="020B0609020204030204" pitchFamily="49" charset="0"/>
              </a:rPr>
              <a:t>        6.3500   1.0000</a:t>
            </a:r>
          </a:p>
          <a:p>
            <a:pPr marL="0" indent="0">
              <a:buNone/>
            </a:pPr>
            <a:r>
              <a:rPr lang="fr-FR" sz="1600" dirty="0">
                <a:latin typeface="Consolas" panose="020B0609020204030204" pitchFamily="49" charset="0"/>
              </a:rPr>
              <a:t>        8.2100   1.0000</a:t>
            </a:r>
            <a:endParaRPr lang="en-US" sz="1600" dirty="0">
              <a:latin typeface="Consolas" panose="020B0609020204030204" pitchFamily="49" charset="0"/>
            </a:endParaRPr>
          </a:p>
          <a:p>
            <a:pPr marL="0" indent="0">
              <a:buNone/>
            </a:pPr>
            <a:r>
              <a:rPr lang="en-US" sz="1600" dirty="0">
                <a:latin typeface="Consolas" panose="020B0609020204030204" pitchFamily="49" charset="0"/>
              </a:rPr>
              <a:t>&gt;&gt; format long</a:t>
            </a:r>
          </a:p>
          <a:p>
            <a:pPr marL="0" indent="0">
              <a:buNone/>
            </a:pPr>
            <a:r>
              <a:rPr lang="en-US" sz="1600" dirty="0">
                <a:latin typeface="Consolas" panose="020B0609020204030204" pitchFamily="49" charset="0"/>
              </a:rPr>
              <a:t>&gt;&gt; a = (A'*A) \ (A'*y)</a:t>
            </a:r>
          </a:p>
          <a:p>
            <a:pPr marL="0" indent="0">
              <a:buNone/>
            </a:pPr>
            <a:r>
              <a:rPr lang="en-US" sz="1600" dirty="0">
                <a:latin typeface="Consolas" panose="020B0609020204030204" pitchFamily="49" charset="0"/>
              </a:rPr>
              <a:t>    a =</a:t>
            </a:r>
          </a:p>
          <a:p>
            <a:pPr marL="0" indent="0">
              <a:buNone/>
            </a:pPr>
            <a:r>
              <a:rPr lang="en-US" sz="1600" dirty="0">
                <a:latin typeface="Consolas" panose="020B0609020204030204" pitchFamily="49" charset="0"/>
              </a:rPr>
              <a:t>        0.444616162573875</a:t>
            </a:r>
          </a:p>
          <a:p>
            <a:pPr marL="0" indent="0">
              <a:buNone/>
            </a:pPr>
            <a:r>
              <a:rPr lang="en-US" sz="1600" dirty="0">
                <a:latin typeface="Consolas" panose="020B0609020204030204" pitchFamily="49" charset="0"/>
              </a:rPr>
              <a:t>        1.549180904522615</a:t>
            </a:r>
          </a:p>
          <a:p>
            <a:pPr marL="0" indent="0">
              <a:buNone/>
            </a:pPr>
            <a:r>
              <a:rPr lang="en-US" sz="1600" dirty="0">
                <a:latin typeface="Consolas" panose="020B0609020204030204" pitchFamily="49" charset="0"/>
              </a:rPr>
              <a:t>&gt;&gt; hold on</a:t>
            </a:r>
          </a:p>
          <a:p>
            <a:pPr marL="0" indent="0">
              <a:buNone/>
            </a:pPr>
            <a:r>
              <a:rPr lang="en-US" sz="1600" dirty="0">
                <a:latin typeface="Consolas" panose="020B0609020204030204" pitchFamily="49" charset="0"/>
              </a:rPr>
              <a:t>&gt;&gt; plot( x, </a:t>
            </a:r>
            <a:r>
              <a:rPr lang="en-US" sz="1600" dirty="0" err="1">
                <a:latin typeface="Consolas" panose="020B0609020204030204" pitchFamily="49" charset="0"/>
              </a:rPr>
              <a:t>polyval</a:t>
            </a:r>
            <a:r>
              <a:rPr lang="en-US" sz="1600" dirty="0">
                <a:latin typeface="Consolas" panose="020B0609020204030204" pitchFamily="49" charset="0"/>
              </a:rPr>
              <a:t>( a, x ), 'r' );</a:t>
            </a:r>
            <a:endParaRPr lang="en-US" sz="1400" dirty="0">
              <a:latin typeface="Consolas" panose="020B0609020204030204" pitchFamily="49" charset="0"/>
            </a:endParaRPr>
          </a:p>
        </p:txBody>
      </p:sp>
      <p:sp>
        <p:nvSpPr>
          <p:cNvPr id="4" name="Footer Placeholder 3">
            <a:extLst>
              <a:ext uri="{FF2B5EF4-FFF2-40B4-BE49-F238E27FC236}">
                <a16:creationId xmlns:a16="http://schemas.microsoft.com/office/drawing/2014/main" id="{61CB4EA6-BFCC-4943-A73B-EC19ED508975}"/>
              </a:ext>
            </a:extLst>
          </p:cNvPr>
          <p:cNvSpPr>
            <a:spLocks noGrp="1"/>
          </p:cNvSpPr>
          <p:nvPr>
            <p:ph type="ftr" sz="quarter" idx="11"/>
          </p:nvPr>
        </p:nvSpPr>
        <p:spPr/>
        <p:txBody>
          <a:bodyPr/>
          <a:lstStyle/>
          <a:p>
            <a:r>
              <a:rPr lang="en-US"/>
              <a:t>Least-squares best-fitting polynomials</a:t>
            </a:r>
            <a:endParaRPr lang="en-CA" dirty="0"/>
          </a:p>
        </p:txBody>
      </p:sp>
      <p:sp>
        <p:nvSpPr>
          <p:cNvPr id="5" name="Slide Number Placeholder 4">
            <a:extLst>
              <a:ext uri="{FF2B5EF4-FFF2-40B4-BE49-F238E27FC236}">
                <a16:creationId xmlns:a16="http://schemas.microsoft.com/office/drawing/2014/main" id="{E13F2F34-D063-439A-B8E5-EF2CB358999D}"/>
              </a:ext>
            </a:extLst>
          </p:cNvPr>
          <p:cNvSpPr>
            <a:spLocks noGrp="1"/>
          </p:cNvSpPr>
          <p:nvPr>
            <p:ph type="sldNum" sz="quarter" idx="12"/>
          </p:nvPr>
        </p:nvSpPr>
        <p:spPr/>
        <p:txBody>
          <a:bodyPr/>
          <a:lstStyle/>
          <a:p>
            <a:fld id="{42EF6DC8-DA9C-4533-8A40-BB00A2545AF8}" type="slidenum">
              <a:rPr lang="en-CA" smtClean="0"/>
              <a:pPr/>
              <a:t>15</a:t>
            </a:fld>
            <a:endParaRPr lang="en-CA"/>
          </a:p>
        </p:txBody>
      </p:sp>
      <p:pic>
        <p:nvPicPr>
          <p:cNvPr id="16" name="Audio 15">
            <a:hlinkClick r:id="" action="ppaction://media"/>
            <a:extLst>
              <a:ext uri="{FF2B5EF4-FFF2-40B4-BE49-F238E27FC236}">
                <a16:creationId xmlns:a16="http://schemas.microsoft.com/office/drawing/2014/main" id="{CD09ACF8-4F6B-4E26-8306-E6AB9365963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
        <p:nvSpPr>
          <p:cNvPr id="10" name="Rectangle 9"/>
          <p:cNvSpPr/>
          <p:nvPr/>
        </p:nvSpPr>
        <p:spPr>
          <a:xfrm>
            <a:off x="5301438" y="5882882"/>
            <a:ext cx="2844341" cy="738664"/>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This Matlab code is provided for </a:t>
            </a:r>
            <a:b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b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demonstration purposes and is not</a:t>
            </a:r>
          </a:p>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required for the examination.</a:t>
            </a:r>
            <a:endParaRPr lang="en-CA" sz="1100" dirty="0"/>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05197" y="6052569"/>
            <a:ext cx="396241" cy="399289"/>
          </a:xfrm>
          <a:prstGeom prst="rect">
            <a:avLst/>
          </a:prstGeom>
        </p:spPr>
      </p:pic>
    </p:spTree>
    <p:custDataLst>
      <p:tags r:id="rId1"/>
    </p:custDataLst>
    <p:extLst>
      <p:ext uri="{BB962C8B-B14F-4D97-AF65-F5344CB8AC3E}">
        <p14:creationId xmlns:p14="http://schemas.microsoft.com/office/powerpoint/2010/main" val="999702273"/>
      </p:ext>
    </p:extLst>
  </p:cSld>
  <p:clrMapOvr>
    <a:masterClrMapping/>
  </p:clrMapOvr>
  <mc:AlternateContent xmlns:mc="http://schemas.openxmlformats.org/markup-compatibility/2006" xmlns:p14="http://schemas.microsoft.com/office/powerpoint/2010/main">
    <mc:Choice Requires="p14">
      <p:transition spd="slow" p14:dur="2000" advTm="196946"/>
    </mc:Choice>
    <mc:Fallback xmlns="">
      <p:transition spd="slow" advTm="196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3" end="1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9"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Least-squares best-fitting</a:t>
            </a:r>
            <a:br>
              <a:rPr lang="en-US" dirty="0"/>
            </a:br>
            <a:r>
              <a:rPr lang="en-US" dirty="0"/>
              <a:t>quadratic polynomial</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Suppose we have some data points</a:t>
            </a:r>
          </a:p>
          <a:p>
            <a:pPr lvl="1"/>
            <a:r>
              <a:rPr lang="en-US" dirty="0"/>
              <a:t>If there were three points, we could solve</a:t>
            </a:r>
            <a:endParaRPr lang="en-US" sz="1600" dirty="0"/>
          </a:p>
          <a:p>
            <a:pPr lvl="1"/>
            <a:r>
              <a:rPr lang="en-US" dirty="0"/>
              <a:t>Now, however, we have five:</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Least-squares best-fitting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16</a:t>
            </a:fld>
            <a:endParaRPr lang="en-CA"/>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456996"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8B2941D-1ED8-48DB-8921-0CFD8DEE85E7}"/>
              </a:ext>
            </a:extLst>
          </p:cNvPr>
          <p:cNvSpPr txBox="1"/>
          <p:nvPr/>
        </p:nvSpPr>
        <p:spPr>
          <a:xfrm>
            <a:off x="7300543"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5</a:t>
            </a:r>
          </a:p>
        </p:txBody>
      </p: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719398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1387434-AD7B-4A14-B747-6933069A2BE4}"/>
              </a:ext>
            </a:extLst>
          </p:cNvPr>
          <p:cNvSpPr txBox="1"/>
          <p:nvPr/>
        </p:nvSpPr>
        <p:spPr>
          <a:xfrm>
            <a:off x="7044748"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7198335"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781992"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EDDA569-7926-45D5-A3E7-0E174115CD1A}"/>
              </a:ext>
            </a:extLst>
          </p:cNvPr>
          <p:cNvSpPr txBox="1"/>
          <p:nvPr/>
        </p:nvSpPr>
        <p:spPr>
          <a:xfrm>
            <a:off x="5625539"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197869"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D965605-F455-4814-8D4E-AA0E36FCDF34}"/>
              </a:ext>
            </a:extLst>
          </p:cNvPr>
          <p:cNvSpPr txBox="1"/>
          <p:nvPr/>
        </p:nvSpPr>
        <p:spPr>
          <a:xfrm>
            <a:off x="4041416"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7B4DBDA-458E-4A08-8AD2-60719A34E98D}"/>
              </a:ext>
            </a:extLst>
          </p:cNvPr>
          <p:cNvSpPr txBox="1"/>
          <p:nvPr/>
        </p:nvSpPr>
        <p:spPr>
          <a:xfrm>
            <a:off x="3363305"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49" name="Oval 48">
            <a:extLst>
              <a:ext uri="{FF2B5EF4-FFF2-40B4-BE49-F238E27FC236}">
                <a16:creationId xmlns:a16="http://schemas.microsoft.com/office/drawing/2014/main" id="{67431AE2-ACB9-49A0-83FE-662287E0F0A6}"/>
              </a:ext>
            </a:extLst>
          </p:cNvPr>
          <p:cNvSpPr/>
          <p:nvPr/>
        </p:nvSpPr>
        <p:spPr>
          <a:xfrm>
            <a:off x="4152149" y="51663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A67D62-AAE1-42A4-995F-EBBCEE99669B}"/>
              </a:ext>
            </a:extLst>
          </p:cNvPr>
          <p:cNvSpPr/>
          <p:nvPr/>
        </p:nvSpPr>
        <p:spPr>
          <a:xfrm>
            <a:off x="7161787" y="49329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9710A5-894E-42B8-99FF-38858241E201}"/>
              </a:ext>
            </a:extLst>
          </p:cNvPr>
          <p:cNvSpPr/>
          <p:nvPr/>
        </p:nvSpPr>
        <p:spPr>
          <a:xfrm>
            <a:off x="7407501" y="45400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1BD34AF-DB6F-4305-B723-637D72662B8D}"/>
              </a:ext>
            </a:extLst>
          </p:cNvPr>
          <p:cNvSpPr/>
          <p:nvPr/>
        </p:nvSpPr>
        <p:spPr>
          <a:xfrm>
            <a:off x="3471973" y="556071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B3CD4C4-2B63-4060-86BE-8C8DC918CC92}"/>
              </a:ext>
            </a:extLst>
          </p:cNvPr>
          <p:cNvSpPr txBox="1"/>
          <p:nvPr/>
        </p:nvSpPr>
        <p:spPr>
          <a:xfrm>
            <a:off x="3134255" y="5160608"/>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2" name="TextBox 31">
            <a:extLst>
              <a:ext uri="{FF2B5EF4-FFF2-40B4-BE49-F238E27FC236}">
                <a16:creationId xmlns:a16="http://schemas.microsoft.com/office/drawing/2014/main" id="{0D658664-6D70-4B3E-87EA-2A36083670D7}"/>
              </a:ext>
            </a:extLst>
          </p:cNvPr>
          <p:cNvSpPr txBox="1"/>
          <p:nvPr/>
        </p:nvSpPr>
        <p:spPr>
          <a:xfrm>
            <a:off x="3960430" y="4696631"/>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48" name="TextBox 47">
            <a:extLst>
              <a:ext uri="{FF2B5EF4-FFF2-40B4-BE49-F238E27FC236}">
                <a16:creationId xmlns:a16="http://schemas.microsoft.com/office/drawing/2014/main" id="{59AF00DF-B481-40F8-99AB-765AE348C979}"/>
              </a:ext>
            </a:extLst>
          </p:cNvPr>
          <p:cNvSpPr txBox="1"/>
          <p:nvPr/>
        </p:nvSpPr>
        <p:spPr>
          <a:xfrm>
            <a:off x="7260799" y="476362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sp>
        <p:nvSpPr>
          <p:cNvPr id="51" name="TextBox 50">
            <a:extLst>
              <a:ext uri="{FF2B5EF4-FFF2-40B4-BE49-F238E27FC236}">
                <a16:creationId xmlns:a16="http://schemas.microsoft.com/office/drawing/2014/main" id="{7240DC6B-6CAC-45E6-9F80-D9DEAF022F84}"/>
              </a:ext>
            </a:extLst>
          </p:cNvPr>
          <p:cNvSpPr txBox="1"/>
          <p:nvPr/>
        </p:nvSpPr>
        <p:spPr>
          <a:xfrm>
            <a:off x="7534207" y="427207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5</a:t>
            </a:r>
          </a:p>
        </p:txBody>
      </p:sp>
      <p:graphicFrame>
        <p:nvGraphicFramePr>
          <p:cNvPr id="53" name="Object 52">
            <a:extLst>
              <a:ext uri="{FF2B5EF4-FFF2-40B4-BE49-F238E27FC236}">
                <a16:creationId xmlns:a16="http://schemas.microsoft.com/office/drawing/2014/main" id="{B074A5BB-2150-4259-A22D-FE064C6214D6}"/>
              </a:ext>
            </a:extLst>
          </p:cNvPr>
          <p:cNvGraphicFramePr>
            <a:graphicFrameLocks noChangeAspect="1"/>
          </p:cNvGraphicFramePr>
          <p:nvPr>
            <p:extLst>
              <p:ext uri="{D42A27DB-BD31-4B8C-83A1-F6EECF244321}">
                <p14:modId xmlns:p14="http://schemas.microsoft.com/office/powerpoint/2010/main" val="3087593935"/>
              </p:ext>
            </p:extLst>
          </p:nvPr>
        </p:nvGraphicFramePr>
        <p:xfrm>
          <a:off x="6091485" y="1560513"/>
          <a:ext cx="2771775" cy="1306512"/>
        </p:xfrm>
        <a:graphic>
          <a:graphicData uri="http://schemas.openxmlformats.org/presentationml/2006/ole">
            <mc:AlternateContent xmlns:mc="http://schemas.openxmlformats.org/markup-compatibility/2006">
              <mc:Choice xmlns:v="urn:schemas-microsoft-com:vml" Requires="v">
                <p:oleObj spid="_x0000_s12296" name="Equation" r:id="rId6" imgW="1562040" imgH="736560" progId="Equation.DSMT4">
                  <p:embed/>
                </p:oleObj>
              </mc:Choice>
              <mc:Fallback>
                <p:oleObj name="Equation" r:id="rId6" imgW="1562040" imgH="736560" progId="Equation.DSMT4">
                  <p:embed/>
                  <p:pic>
                    <p:nvPicPr>
                      <p:cNvPr id="53" name="Object 52">
                        <a:extLst>
                          <a:ext uri="{FF2B5EF4-FFF2-40B4-BE49-F238E27FC236}">
                            <a16:creationId xmlns:a16="http://schemas.microsoft.com/office/drawing/2014/main" id="{B074A5BB-2150-4259-A22D-FE064C6214D6}"/>
                          </a:ext>
                        </a:extLst>
                      </p:cNvPr>
                      <p:cNvPicPr/>
                      <p:nvPr/>
                    </p:nvPicPr>
                    <p:blipFill>
                      <a:blip r:embed="rId7"/>
                      <a:stretch>
                        <a:fillRect/>
                      </a:stretch>
                    </p:blipFill>
                    <p:spPr>
                      <a:xfrm>
                        <a:off x="6091485" y="1560513"/>
                        <a:ext cx="2771775" cy="1306512"/>
                      </a:xfrm>
                      <a:prstGeom prst="rect">
                        <a:avLst/>
                      </a:prstGeom>
                    </p:spPr>
                  </p:pic>
                </p:oleObj>
              </mc:Fallback>
            </mc:AlternateContent>
          </a:graphicData>
        </a:graphic>
      </p:graphicFrame>
      <p:graphicFrame>
        <p:nvGraphicFramePr>
          <p:cNvPr id="56" name="Object 55">
            <a:extLst>
              <a:ext uri="{FF2B5EF4-FFF2-40B4-BE49-F238E27FC236}">
                <a16:creationId xmlns:a16="http://schemas.microsoft.com/office/drawing/2014/main" id="{268E8B41-B359-4CA9-A190-5D9B3FA83B8E}"/>
              </a:ext>
            </a:extLst>
          </p:cNvPr>
          <p:cNvGraphicFramePr>
            <a:graphicFrameLocks noChangeAspect="1"/>
          </p:cNvGraphicFramePr>
          <p:nvPr>
            <p:extLst>
              <p:ext uri="{D42A27DB-BD31-4B8C-83A1-F6EECF244321}">
                <p14:modId xmlns:p14="http://schemas.microsoft.com/office/powerpoint/2010/main" val="3282385811"/>
              </p:ext>
            </p:extLst>
          </p:nvPr>
        </p:nvGraphicFramePr>
        <p:xfrm>
          <a:off x="2409825" y="2781300"/>
          <a:ext cx="2770188" cy="2071688"/>
        </p:xfrm>
        <a:graphic>
          <a:graphicData uri="http://schemas.openxmlformats.org/presentationml/2006/ole">
            <mc:AlternateContent xmlns:mc="http://schemas.openxmlformats.org/markup-compatibility/2006">
              <mc:Choice xmlns:v="urn:schemas-microsoft-com:vml" Requires="v">
                <p:oleObj spid="_x0000_s12297" name="Equation" r:id="rId8" imgW="1562040" imgH="1168200" progId="Equation.DSMT4">
                  <p:embed/>
                </p:oleObj>
              </mc:Choice>
              <mc:Fallback>
                <p:oleObj name="Equation" r:id="rId8" imgW="1562040" imgH="1168200" progId="Equation.DSMT4">
                  <p:embed/>
                  <p:pic>
                    <p:nvPicPr>
                      <p:cNvPr id="56" name="Object 55">
                        <a:extLst>
                          <a:ext uri="{FF2B5EF4-FFF2-40B4-BE49-F238E27FC236}">
                            <a16:creationId xmlns:a16="http://schemas.microsoft.com/office/drawing/2014/main" id="{268E8B41-B359-4CA9-A190-5D9B3FA83B8E}"/>
                          </a:ext>
                        </a:extLst>
                      </p:cNvPr>
                      <p:cNvPicPr/>
                      <p:nvPr/>
                    </p:nvPicPr>
                    <p:blipFill>
                      <a:blip r:embed="rId9"/>
                      <a:stretch>
                        <a:fillRect/>
                      </a:stretch>
                    </p:blipFill>
                    <p:spPr>
                      <a:xfrm>
                        <a:off x="2409825" y="2781300"/>
                        <a:ext cx="2770188" cy="2071688"/>
                      </a:xfrm>
                      <a:prstGeom prst="rect">
                        <a:avLst/>
                      </a:prstGeom>
                    </p:spPr>
                  </p:pic>
                </p:oleObj>
              </mc:Fallback>
            </mc:AlternateContent>
          </a:graphicData>
        </a:graphic>
      </p:graphicFrame>
      <p:sp>
        <p:nvSpPr>
          <p:cNvPr id="57" name="Oval 56">
            <a:extLst>
              <a:ext uri="{FF2B5EF4-FFF2-40B4-BE49-F238E27FC236}">
                <a16:creationId xmlns:a16="http://schemas.microsoft.com/office/drawing/2014/main" id="{37BE2271-68EB-4FCD-A798-5D56A2A7A6FC}"/>
              </a:ext>
            </a:extLst>
          </p:cNvPr>
          <p:cNvSpPr/>
          <p:nvPr/>
        </p:nvSpPr>
        <p:spPr>
          <a:xfrm>
            <a:off x="5732497" y="459668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D84FD0E4-68C6-47C3-A7CE-4C423C34574B}"/>
              </a:ext>
            </a:extLst>
          </p:cNvPr>
          <p:cNvSpPr txBox="1"/>
          <p:nvPr/>
        </p:nvSpPr>
        <p:spPr>
          <a:xfrm>
            <a:off x="5349059" y="428505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pic>
        <p:nvPicPr>
          <p:cNvPr id="7" name="Audio 6">
            <a:hlinkClick r:id="" action="ppaction://media"/>
            <a:extLst>
              <a:ext uri="{FF2B5EF4-FFF2-40B4-BE49-F238E27FC236}">
                <a16:creationId xmlns:a16="http://schemas.microsoft.com/office/drawing/2014/main" id="{BBCC4F31-1875-48B0-9730-6C97B411304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996111110"/>
      </p:ext>
    </p:extLst>
  </p:cSld>
  <p:clrMapOvr>
    <a:masterClrMapping/>
  </p:clrMapOvr>
  <mc:AlternateContent xmlns:mc="http://schemas.openxmlformats.org/markup-compatibility/2006" xmlns:p14="http://schemas.microsoft.com/office/powerpoint/2010/main">
    <mc:Choice Requires="p14">
      <p:transition spd="slow" p14:dur="2000" advTm="3262"/>
    </mc:Choice>
    <mc:Fallback xmlns="">
      <p:transition spd="slow" advTm="3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Least-squares best-fitting</a:t>
            </a:r>
            <a:br>
              <a:rPr lang="en-US" dirty="0"/>
            </a:br>
            <a:r>
              <a:rPr lang="en-US" dirty="0"/>
              <a:t>quadratic polynomial</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We </a:t>
            </a:r>
            <a:r>
              <a:rPr lang="en-US" dirty="0" smtClean="0"/>
              <a:t>proceed by asking:</a:t>
            </a:r>
            <a:endParaRPr lang="en-US" dirty="0"/>
          </a:p>
          <a:p>
            <a:pPr lvl="1"/>
            <a:r>
              <a:rPr lang="en-US" dirty="0"/>
              <a:t>What linear combination                                                 comes</a:t>
            </a:r>
            <a:br>
              <a:rPr lang="en-US" dirty="0"/>
            </a:br>
            <a:r>
              <a:rPr lang="en-US" dirty="0"/>
              <a:t/>
            </a:r>
            <a:br>
              <a:rPr lang="en-US" dirty="0"/>
            </a:br>
            <a:r>
              <a:rPr lang="en-US" dirty="0"/>
              <a:t/>
            </a:r>
            <a:br>
              <a:rPr lang="en-US" dirty="0"/>
            </a:br>
            <a:r>
              <a:rPr lang="en-US" dirty="0"/>
              <a:t/>
            </a:r>
            <a:br>
              <a:rPr lang="en-US" dirty="0"/>
            </a:br>
            <a:r>
              <a:rPr lang="en-US" dirty="0"/>
              <a:t>closest to</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Least-squares best-fitting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17</a:t>
            </a:fld>
            <a:endParaRPr lang="en-CA"/>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456996"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8B2941D-1ED8-48DB-8921-0CFD8DEE85E7}"/>
              </a:ext>
            </a:extLst>
          </p:cNvPr>
          <p:cNvSpPr txBox="1"/>
          <p:nvPr/>
        </p:nvSpPr>
        <p:spPr>
          <a:xfrm>
            <a:off x="7300543"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5</a:t>
            </a:r>
          </a:p>
        </p:txBody>
      </p: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719398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1387434-AD7B-4A14-B747-6933069A2BE4}"/>
              </a:ext>
            </a:extLst>
          </p:cNvPr>
          <p:cNvSpPr txBox="1"/>
          <p:nvPr/>
        </p:nvSpPr>
        <p:spPr>
          <a:xfrm>
            <a:off x="7044748"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7198335"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781992"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EDDA569-7926-45D5-A3E7-0E174115CD1A}"/>
              </a:ext>
            </a:extLst>
          </p:cNvPr>
          <p:cNvSpPr txBox="1"/>
          <p:nvPr/>
        </p:nvSpPr>
        <p:spPr>
          <a:xfrm>
            <a:off x="5625539"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197869"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D965605-F455-4814-8D4E-AA0E36FCDF34}"/>
              </a:ext>
            </a:extLst>
          </p:cNvPr>
          <p:cNvSpPr txBox="1"/>
          <p:nvPr/>
        </p:nvSpPr>
        <p:spPr>
          <a:xfrm>
            <a:off x="4041416"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7B4DBDA-458E-4A08-8AD2-60719A34E98D}"/>
              </a:ext>
            </a:extLst>
          </p:cNvPr>
          <p:cNvSpPr txBox="1"/>
          <p:nvPr/>
        </p:nvSpPr>
        <p:spPr>
          <a:xfrm>
            <a:off x="3363305"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49" name="Oval 48">
            <a:extLst>
              <a:ext uri="{FF2B5EF4-FFF2-40B4-BE49-F238E27FC236}">
                <a16:creationId xmlns:a16="http://schemas.microsoft.com/office/drawing/2014/main" id="{67431AE2-ACB9-49A0-83FE-662287E0F0A6}"/>
              </a:ext>
            </a:extLst>
          </p:cNvPr>
          <p:cNvSpPr/>
          <p:nvPr/>
        </p:nvSpPr>
        <p:spPr>
          <a:xfrm>
            <a:off x="4152149" y="51663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A67D62-AAE1-42A4-995F-EBBCEE99669B}"/>
              </a:ext>
            </a:extLst>
          </p:cNvPr>
          <p:cNvSpPr/>
          <p:nvPr/>
        </p:nvSpPr>
        <p:spPr>
          <a:xfrm>
            <a:off x="7161787" y="49329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77B61BFD-D039-4E48-A823-B6633B85FCAD}"/>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82000" y="6096000"/>
            <a:ext cx="609600" cy="609600"/>
          </a:xfrm>
          <a:prstGeom prst="rect">
            <a:avLst/>
          </a:prstGeom>
        </p:spPr>
      </p:pic>
      <p:sp>
        <p:nvSpPr>
          <p:cNvPr id="27" name="Oval 26">
            <a:extLst>
              <a:ext uri="{FF2B5EF4-FFF2-40B4-BE49-F238E27FC236}">
                <a16:creationId xmlns:a16="http://schemas.microsoft.com/office/drawing/2014/main" id="{759710A5-894E-42B8-99FF-38858241E201}"/>
              </a:ext>
            </a:extLst>
          </p:cNvPr>
          <p:cNvSpPr/>
          <p:nvPr/>
        </p:nvSpPr>
        <p:spPr>
          <a:xfrm>
            <a:off x="7407501" y="45400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1BD34AF-DB6F-4305-B723-637D72662B8D}"/>
              </a:ext>
            </a:extLst>
          </p:cNvPr>
          <p:cNvSpPr/>
          <p:nvPr/>
        </p:nvSpPr>
        <p:spPr>
          <a:xfrm>
            <a:off x="3471973" y="556071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B3CD4C4-2B63-4060-86BE-8C8DC918CC92}"/>
              </a:ext>
            </a:extLst>
          </p:cNvPr>
          <p:cNvSpPr txBox="1"/>
          <p:nvPr/>
        </p:nvSpPr>
        <p:spPr>
          <a:xfrm>
            <a:off x="3134255" y="5160608"/>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2" name="TextBox 31">
            <a:extLst>
              <a:ext uri="{FF2B5EF4-FFF2-40B4-BE49-F238E27FC236}">
                <a16:creationId xmlns:a16="http://schemas.microsoft.com/office/drawing/2014/main" id="{0D658664-6D70-4B3E-87EA-2A36083670D7}"/>
              </a:ext>
            </a:extLst>
          </p:cNvPr>
          <p:cNvSpPr txBox="1"/>
          <p:nvPr/>
        </p:nvSpPr>
        <p:spPr>
          <a:xfrm>
            <a:off x="3960430" y="4696631"/>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48" name="TextBox 47">
            <a:extLst>
              <a:ext uri="{FF2B5EF4-FFF2-40B4-BE49-F238E27FC236}">
                <a16:creationId xmlns:a16="http://schemas.microsoft.com/office/drawing/2014/main" id="{59AF00DF-B481-40F8-99AB-765AE348C979}"/>
              </a:ext>
            </a:extLst>
          </p:cNvPr>
          <p:cNvSpPr txBox="1"/>
          <p:nvPr/>
        </p:nvSpPr>
        <p:spPr>
          <a:xfrm>
            <a:off x="7260799" y="476362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sp>
        <p:nvSpPr>
          <p:cNvPr id="51" name="TextBox 50">
            <a:extLst>
              <a:ext uri="{FF2B5EF4-FFF2-40B4-BE49-F238E27FC236}">
                <a16:creationId xmlns:a16="http://schemas.microsoft.com/office/drawing/2014/main" id="{7240DC6B-6CAC-45E6-9F80-D9DEAF022F84}"/>
              </a:ext>
            </a:extLst>
          </p:cNvPr>
          <p:cNvSpPr txBox="1"/>
          <p:nvPr/>
        </p:nvSpPr>
        <p:spPr>
          <a:xfrm>
            <a:off x="7534207" y="427207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5</a:t>
            </a:r>
          </a:p>
        </p:txBody>
      </p:sp>
      <p:graphicFrame>
        <p:nvGraphicFramePr>
          <p:cNvPr id="56" name="Object 55">
            <a:extLst>
              <a:ext uri="{FF2B5EF4-FFF2-40B4-BE49-F238E27FC236}">
                <a16:creationId xmlns:a16="http://schemas.microsoft.com/office/drawing/2014/main" id="{268E8B41-B359-4CA9-A190-5D9B3FA83B8E}"/>
              </a:ext>
            </a:extLst>
          </p:cNvPr>
          <p:cNvGraphicFramePr>
            <a:graphicFrameLocks noChangeAspect="1"/>
          </p:cNvGraphicFramePr>
          <p:nvPr>
            <p:extLst>
              <p:ext uri="{D42A27DB-BD31-4B8C-83A1-F6EECF244321}">
                <p14:modId xmlns:p14="http://schemas.microsoft.com/office/powerpoint/2010/main" val="1024443363"/>
              </p:ext>
            </p:extLst>
          </p:nvPr>
        </p:nvGraphicFramePr>
        <p:xfrm>
          <a:off x="4172702" y="1216790"/>
          <a:ext cx="2724150" cy="2071687"/>
        </p:xfrm>
        <a:graphic>
          <a:graphicData uri="http://schemas.openxmlformats.org/presentationml/2006/ole">
            <mc:AlternateContent xmlns:mc="http://schemas.openxmlformats.org/markup-compatibility/2006">
              <mc:Choice xmlns:v="urn:schemas-microsoft-com:vml" Requires="v">
                <p:oleObj spid="_x0000_s13320" name="Equation" r:id="rId7" imgW="1536480" imgH="1168200" progId="Equation.DSMT4">
                  <p:embed/>
                </p:oleObj>
              </mc:Choice>
              <mc:Fallback>
                <p:oleObj name="Equation" r:id="rId7" imgW="1536480" imgH="1168200" progId="Equation.DSMT4">
                  <p:embed/>
                  <p:pic>
                    <p:nvPicPr>
                      <p:cNvPr id="56" name="Object 55">
                        <a:extLst>
                          <a:ext uri="{FF2B5EF4-FFF2-40B4-BE49-F238E27FC236}">
                            <a16:creationId xmlns:a16="http://schemas.microsoft.com/office/drawing/2014/main" id="{268E8B41-B359-4CA9-A190-5D9B3FA83B8E}"/>
                          </a:ext>
                        </a:extLst>
                      </p:cNvPr>
                      <p:cNvPicPr/>
                      <p:nvPr/>
                    </p:nvPicPr>
                    <p:blipFill>
                      <a:blip r:embed="rId8"/>
                      <a:stretch>
                        <a:fillRect/>
                      </a:stretch>
                    </p:blipFill>
                    <p:spPr>
                      <a:xfrm>
                        <a:off x="4172702" y="1216790"/>
                        <a:ext cx="2724150" cy="2071687"/>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C9AD9490-82B3-4BC3-8709-E828B0433FFA}"/>
              </a:ext>
            </a:extLst>
          </p:cNvPr>
          <p:cNvGraphicFramePr>
            <a:graphicFrameLocks noChangeAspect="1"/>
          </p:cNvGraphicFramePr>
          <p:nvPr>
            <p:extLst>
              <p:ext uri="{D42A27DB-BD31-4B8C-83A1-F6EECF244321}">
                <p14:modId xmlns:p14="http://schemas.microsoft.com/office/powerpoint/2010/main" val="1789033860"/>
              </p:ext>
            </p:extLst>
          </p:nvPr>
        </p:nvGraphicFramePr>
        <p:xfrm>
          <a:off x="2422316" y="2468369"/>
          <a:ext cx="1012825" cy="2071687"/>
        </p:xfrm>
        <a:graphic>
          <a:graphicData uri="http://schemas.openxmlformats.org/presentationml/2006/ole">
            <mc:AlternateContent xmlns:mc="http://schemas.openxmlformats.org/markup-compatibility/2006">
              <mc:Choice xmlns:v="urn:schemas-microsoft-com:vml" Requires="v">
                <p:oleObj spid="_x0000_s13321" name="Equation" r:id="rId9" imgW="571320" imgH="1168200" progId="Equation.DSMT4">
                  <p:embed/>
                </p:oleObj>
              </mc:Choice>
              <mc:Fallback>
                <p:oleObj name="Equation" r:id="rId9" imgW="571320" imgH="1168200" progId="Equation.DSMT4">
                  <p:embed/>
                  <p:pic>
                    <p:nvPicPr>
                      <p:cNvPr id="33" name="Object 32">
                        <a:extLst>
                          <a:ext uri="{FF2B5EF4-FFF2-40B4-BE49-F238E27FC236}">
                            <a16:creationId xmlns:a16="http://schemas.microsoft.com/office/drawing/2014/main" id="{C9AD9490-82B3-4BC3-8709-E828B0433FFA}"/>
                          </a:ext>
                        </a:extLst>
                      </p:cNvPr>
                      <p:cNvPicPr/>
                      <p:nvPr/>
                    </p:nvPicPr>
                    <p:blipFill>
                      <a:blip r:embed="rId10"/>
                      <a:stretch>
                        <a:fillRect/>
                      </a:stretch>
                    </p:blipFill>
                    <p:spPr>
                      <a:xfrm>
                        <a:off x="2422316" y="2468369"/>
                        <a:ext cx="1012825" cy="2071687"/>
                      </a:xfrm>
                      <a:prstGeom prst="rect">
                        <a:avLst/>
                      </a:prstGeom>
                    </p:spPr>
                  </p:pic>
                </p:oleObj>
              </mc:Fallback>
            </mc:AlternateContent>
          </a:graphicData>
        </a:graphic>
      </p:graphicFrame>
      <p:sp>
        <p:nvSpPr>
          <p:cNvPr id="41" name="Oval 40">
            <a:extLst>
              <a:ext uri="{FF2B5EF4-FFF2-40B4-BE49-F238E27FC236}">
                <a16:creationId xmlns:a16="http://schemas.microsoft.com/office/drawing/2014/main" id="{0E0C5323-BCAE-409C-8623-6848F3D21DF4}"/>
              </a:ext>
            </a:extLst>
          </p:cNvPr>
          <p:cNvSpPr/>
          <p:nvPr/>
        </p:nvSpPr>
        <p:spPr>
          <a:xfrm>
            <a:off x="5732497" y="459668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6185701-E49C-451F-83A4-060FB3765696}"/>
              </a:ext>
            </a:extLst>
          </p:cNvPr>
          <p:cNvSpPr txBox="1"/>
          <p:nvPr/>
        </p:nvSpPr>
        <p:spPr>
          <a:xfrm>
            <a:off x="5349059" y="428505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spTree>
    <p:custDataLst>
      <p:tags r:id="rId2"/>
    </p:custDataLst>
    <p:extLst>
      <p:ext uri="{BB962C8B-B14F-4D97-AF65-F5344CB8AC3E}">
        <p14:creationId xmlns:p14="http://schemas.microsoft.com/office/powerpoint/2010/main" val="4146864751"/>
      </p:ext>
    </p:extLst>
  </p:cSld>
  <p:clrMapOvr>
    <a:masterClrMapping/>
  </p:clrMapOvr>
  <mc:AlternateContent xmlns:mc="http://schemas.openxmlformats.org/markup-compatibility/2006" xmlns:p14="http://schemas.microsoft.com/office/powerpoint/2010/main">
    <mc:Choice Requires="p14">
      <p:transition spd="slow" p14:dur="2000" advTm="40479"/>
    </mc:Choice>
    <mc:Fallback xmlns="">
      <p:transition spd="slow" advTm="40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Least-squares best-fitting</a:t>
            </a:r>
            <a:br>
              <a:rPr lang="en-US" dirty="0"/>
            </a:br>
            <a:r>
              <a:rPr lang="en-US" dirty="0"/>
              <a:t>quadratic polynomial</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As before, we can solve this:</a:t>
            </a:r>
          </a:p>
          <a:p>
            <a:pPr lvl="1"/>
            <a:r>
              <a:rPr lang="en-US" dirty="0"/>
              <a:t>Solve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Least-squares best-fitting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18</a:t>
            </a:fld>
            <a:endParaRPr lang="en-CA"/>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456996"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8B2941D-1ED8-48DB-8921-0CFD8DEE85E7}"/>
              </a:ext>
            </a:extLst>
          </p:cNvPr>
          <p:cNvSpPr txBox="1"/>
          <p:nvPr/>
        </p:nvSpPr>
        <p:spPr>
          <a:xfrm>
            <a:off x="7300543"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5</a:t>
            </a:r>
          </a:p>
        </p:txBody>
      </p: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719398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1387434-AD7B-4A14-B747-6933069A2BE4}"/>
              </a:ext>
            </a:extLst>
          </p:cNvPr>
          <p:cNvSpPr txBox="1"/>
          <p:nvPr/>
        </p:nvSpPr>
        <p:spPr>
          <a:xfrm>
            <a:off x="7044748"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7198335"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781992"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EDDA569-7926-45D5-A3E7-0E174115CD1A}"/>
              </a:ext>
            </a:extLst>
          </p:cNvPr>
          <p:cNvSpPr txBox="1"/>
          <p:nvPr/>
        </p:nvSpPr>
        <p:spPr>
          <a:xfrm>
            <a:off x="5625539"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197869"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D965605-F455-4814-8D4E-AA0E36FCDF34}"/>
              </a:ext>
            </a:extLst>
          </p:cNvPr>
          <p:cNvSpPr txBox="1"/>
          <p:nvPr/>
        </p:nvSpPr>
        <p:spPr>
          <a:xfrm>
            <a:off x="4041416"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7B4DBDA-458E-4A08-8AD2-60719A34E98D}"/>
              </a:ext>
            </a:extLst>
          </p:cNvPr>
          <p:cNvSpPr txBox="1"/>
          <p:nvPr/>
        </p:nvSpPr>
        <p:spPr>
          <a:xfrm>
            <a:off x="3363305"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49" name="Oval 48">
            <a:extLst>
              <a:ext uri="{FF2B5EF4-FFF2-40B4-BE49-F238E27FC236}">
                <a16:creationId xmlns:a16="http://schemas.microsoft.com/office/drawing/2014/main" id="{67431AE2-ACB9-49A0-83FE-662287E0F0A6}"/>
              </a:ext>
            </a:extLst>
          </p:cNvPr>
          <p:cNvSpPr/>
          <p:nvPr/>
        </p:nvSpPr>
        <p:spPr>
          <a:xfrm>
            <a:off x="4152149" y="51663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A67D62-AAE1-42A4-995F-EBBCEE99669B}"/>
              </a:ext>
            </a:extLst>
          </p:cNvPr>
          <p:cNvSpPr/>
          <p:nvPr/>
        </p:nvSpPr>
        <p:spPr>
          <a:xfrm>
            <a:off x="7161787" y="49329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9710A5-894E-42B8-99FF-38858241E201}"/>
              </a:ext>
            </a:extLst>
          </p:cNvPr>
          <p:cNvSpPr/>
          <p:nvPr/>
        </p:nvSpPr>
        <p:spPr>
          <a:xfrm>
            <a:off x="7407501" y="45400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1BD34AF-DB6F-4305-B723-637D72662B8D}"/>
              </a:ext>
            </a:extLst>
          </p:cNvPr>
          <p:cNvSpPr/>
          <p:nvPr/>
        </p:nvSpPr>
        <p:spPr>
          <a:xfrm>
            <a:off x="3471973" y="556071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B3CD4C4-2B63-4060-86BE-8C8DC918CC92}"/>
              </a:ext>
            </a:extLst>
          </p:cNvPr>
          <p:cNvSpPr txBox="1"/>
          <p:nvPr/>
        </p:nvSpPr>
        <p:spPr>
          <a:xfrm>
            <a:off x="3134255" y="5160608"/>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2" name="TextBox 31">
            <a:extLst>
              <a:ext uri="{FF2B5EF4-FFF2-40B4-BE49-F238E27FC236}">
                <a16:creationId xmlns:a16="http://schemas.microsoft.com/office/drawing/2014/main" id="{0D658664-6D70-4B3E-87EA-2A36083670D7}"/>
              </a:ext>
            </a:extLst>
          </p:cNvPr>
          <p:cNvSpPr txBox="1"/>
          <p:nvPr/>
        </p:nvSpPr>
        <p:spPr>
          <a:xfrm>
            <a:off x="3960430" y="4696631"/>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48" name="TextBox 47">
            <a:extLst>
              <a:ext uri="{FF2B5EF4-FFF2-40B4-BE49-F238E27FC236}">
                <a16:creationId xmlns:a16="http://schemas.microsoft.com/office/drawing/2014/main" id="{59AF00DF-B481-40F8-99AB-765AE348C979}"/>
              </a:ext>
            </a:extLst>
          </p:cNvPr>
          <p:cNvSpPr txBox="1"/>
          <p:nvPr/>
        </p:nvSpPr>
        <p:spPr>
          <a:xfrm>
            <a:off x="7260799" y="476362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sp>
        <p:nvSpPr>
          <p:cNvPr id="51" name="TextBox 50">
            <a:extLst>
              <a:ext uri="{FF2B5EF4-FFF2-40B4-BE49-F238E27FC236}">
                <a16:creationId xmlns:a16="http://schemas.microsoft.com/office/drawing/2014/main" id="{7240DC6B-6CAC-45E6-9F80-D9DEAF022F84}"/>
              </a:ext>
            </a:extLst>
          </p:cNvPr>
          <p:cNvSpPr txBox="1"/>
          <p:nvPr/>
        </p:nvSpPr>
        <p:spPr>
          <a:xfrm>
            <a:off x="7534207" y="427207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5</a:t>
            </a:r>
          </a:p>
        </p:txBody>
      </p:sp>
      <p:graphicFrame>
        <p:nvGraphicFramePr>
          <p:cNvPr id="41" name="Object 40">
            <a:extLst>
              <a:ext uri="{FF2B5EF4-FFF2-40B4-BE49-F238E27FC236}">
                <a16:creationId xmlns:a16="http://schemas.microsoft.com/office/drawing/2014/main" id="{51A9B979-5794-420C-9DB7-CBDA063613D9}"/>
              </a:ext>
            </a:extLst>
          </p:cNvPr>
          <p:cNvGraphicFramePr>
            <a:graphicFrameLocks noChangeAspect="1"/>
          </p:cNvGraphicFramePr>
          <p:nvPr>
            <p:extLst>
              <p:ext uri="{D42A27DB-BD31-4B8C-83A1-F6EECF244321}">
                <p14:modId xmlns:p14="http://schemas.microsoft.com/office/powerpoint/2010/main" val="161919500"/>
              </p:ext>
            </p:extLst>
          </p:nvPr>
        </p:nvGraphicFramePr>
        <p:xfrm>
          <a:off x="1949028" y="2014086"/>
          <a:ext cx="1420812" cy="406400"/>
        </p:xfrm>
        <a:graphic>
          <a:graphicData uri="http://schemas.openxmlformats.org/presentationml/2006/ole">
            <mc:AlternateContent xmlns:mc="http://schemas.openxmlformats.org/markup-compatibility/2006">
              <mc:Choice xmlns:v="urn:schemas-microsoft-com:vml" Requires="v">
                <p:oleObj spid="_x0000_s14347" name="Equation" r:id="rId6" imgW="799920" imgH="228600" progId="Equation.DSMT4">
                  <p:embed/>
                </p:oleObj>
              </mc:Choice>
              <mc:Fallback>
                <p:oleObj name="Equation" r:id="rId6" imgW="799920" imgH="228600" progId="Equation.DSMT4">
                  <p:embed/>
                  <p:pic>
                    <p:nvPicPr>
                      <p:cNvPr id="41" name="Object 40">
                        <a:extLst>
                          <a:ext uri="{FF2B5EF4-FFF2-40B4-BE49-F238E27FC236}">
                            <a16:creationId xmlns:a16="http://schemas.microsoft.com/office/drawing/2014/main" id="{51A9B979-5794-420C-9DB7-CBDA063613D9}"/>
                          </a:ext>
                        </a:extLst>
                      </p:cNvPr>
                      <p:cNvPicPr/>
                      <p:nvPr/>
                    </p:nvPicPr>
                    <p:blipFill>
                      <a:blip r:embed="rId7"/>
                      <a:stretch>
                        <a:fillRect/>
                      </a:stretch>
                    </p:blipFill>
                    <p:spPr>
                      <a:xfrm>
                        <a:off x="1949028" y="2014086"/>
                        <a:ext cx="1420812" cy="406400"/>
                      </a:xfrm>
                      <a:prstGeom prst="rect">
                        <a:avLst/>
                      </a:prstGeom>
                    </p:spPr>
                  </p:pic>
                </p:oleObj>
              </mc:Fallback>
            </mc:AlternateContent>
          </a:graphicData>
        </a:graphic>
      </p:graphicFrame>
      <p:graphicFrame>
        <p:nvGraphicFramePr>
          <p:cNvPr id="52" name="Object 51">
            <a:extLst>
              <a:ext uri="{FF2B5EF4-FFF2-40B4-BE49-F238E27FC236}">
                <a16:creationId xmlns:a16="http://schemas.microsoft.com/office/drawing/2014/main" id="{E840152B-FDB5-46C9-81C8-846C4545F756}"/>
              </a:ext>
            </a:extLst>
          </p:cNvPr>
          <p:cNvGraphicFramePr>
            <a:graphicFrameLocks noChangeAspect="1"/>
          </p:cNvGraphicFramePr>
          <p:nvPr>
            <p:extLst>
              <p:ext uri="{D42A27DB-BD31-4B8C-83A1-F6EECF244321}">
                <p14:modId xmlns:p14="http://schemas.microsoft.com/office/powerpoint/2010/main" val="3020280407"/>
              </p:ext>
            </p:extLst>
          </p:nvPr>
        </p:nvGraphicFramePr>
        <p:xfrm>
          <a:off x="884238" y="2271713"/>
          <a:ext cx="4551362" cy="2071687"/>
        </p:xfrm>
        <a:graphic>
          <a:graphicData uri="http://schemas.openxmlformats.org/presentationml/2006/ole">
            <mc:AlternateContent xmlns:mc="http://schemas.openxmlformats.org/markup-compatibility/2006">
              <mc:Choice xmlns:v="urn:schemas-microsoft-com:vml" Requires="v">
                <p:oleObj spid="_x0000_s14348" name="Equation" r:id="rId8" imgW="2565360" imgH="1168200" progId="Equation.DSMT4">
                  <p:embed/>
                </p:oleObj>
              </mc:Choice>
              <mc:Fallback>
                <p:oleObj name="Equation" r:id="rId8" imgW="2565360" imgH="1168200" progId="Equation.DSMT4">
                  <p:embed/>
                  <p:pic>
                    <p:nvPicPr>
                      <p:cNvPr id="52" name="Object 51">
                        <a:extLst>
                          <a:ext uri="{FF2B5EF4-FFF2-40B4-BE49-F238E27FC236}">
                            <a16:creationId xmlns:a16="http://schemas.microsoft.com/office/drawing/2014/main" id="{E840152B-FDB5-46C9-81C8-846C4545F756}"/>
                          </a:ext>
                        </a:extLst>
                      </p:cNvPr>
                      <p:cNvPicPr/>
                      <p:nvPr/>
                    </p:nvPicPr>
                    <p:blipFill>
                      <a:blip r:embed="rId9"/>
                      <a:stretch>
                        <a:fillRect/>
                      </a:stretch>
                    </p:blipFill>
                    <p:spPr>
                      <a:xfrm>
                        <a:off x="884238" y="2271713"/>
                        <a:ext cx="4551362" cy="2071687"/>
                      </a:xfrm>
                      <a:prstGeom prst="rect">
                        <a:avLst/>
                      </a:prstGeom>
                    </p:spPr>
                  </p:pic>
                </p:oleObj>
              </mc:Fallback>
            </mc:AlternateContent>
          </a:graphicData>
        </a:graphic>
      </p:graphicFrame>
      <p:sp>
        <p:nvSpPr>
          <p:cNvPr id="53" name="Oval 52">
            <a:extLst>
              <a:ext uri="{FF2B5EF4-FFF2-40B4-BE49-F238E27FC236}">
                <a16:creationId xmlns:a16="http://schemas.microsoft.com/office/drawing/2014/main" id="{7A1B8180-F08F-441A-BA05-DA85E3D9F7DC}"/>
              </a:ext>
            </a:extLst>
          </p:cNvPr>
          <p:cNvSpPr/>
          <p:nvPr/>
        </p:nvSpPr>
        <p:spPr>
          <a:xfrm>
            <a:off x="5732497" y="459668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18DD9588-C6F1-420F-BA09-092845A2D7D6}"/>
              </a:ext>
            </a:extLst>
          </p:cNvPr>
          <p:cNvSpPr txBox="1"/>
          <p:nvPr/>
        </p:nvSpPr>
        <p:spPr>
          <a:xfrm>
            <a:off x="5349059" y="428505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graphicFrame>
        <p:nvGraphicFramePr>
          <p:cNvPr id="33" name="Object 32">
            <a:extLst>
              <a:ext uri="{FF2B5EF4-FFF2-40B4-BE49-F238E27FC236}">
                <a16:creationId xmlns:a16="http://schemas.microsoft.com/office/drawing/2014/main" id="{7B578DEB-4FB9-4F4D-B2C4-AE79CDF945E5}"/>
              </a:ext>
            </a:extLst>
          </p:cNvPr>
          <p:cNvGraphicFramePr>
            <a:graphicFrameLocks noChangeAspect="1"/>
          </p:cNvGraphicFramePr>
          <p:nvPr>
            <p:extLst>
              <p:ext uri="{D42A27DB-BD31-4B8C-83A1-F6EECF244321}">
                <p14:modId xmlns:p14="http://schemas.microsoft.com/office/powerpoint/2010/main" val="1778743247"/>
              </p:ext>
            </p:extLst>
          </p:nvPr>
        </p:nvGraphicFramePr>
        <p:xfrm>
          <a:off x="5460781" y="2197426"/>
          <a:ext cx="3402012" cy="2071688"/>
        </p:xfrm>
        <a:graphic>
          <a:graphicData uri="http://schemas.openxmlformats.org/presentationml/2006/ole">
            <mc:AlternateContent xmlns:mc="http://schemas.openxmlformats.org/markup-compatibility/2006">
              <mc:Choice xmlns:v="urn:schemas-microsoft-com:vml" Requires="v">
                <p:oleObj spid="_x0000_s14349" name="Equation" r:id="rId10" imgW="1917360" imgH="1168200" progId="Equation.DSMT4">
                  <p:embed/>
                </p:oleObj>
              </mc:Choice>
              <mc:Fallback>
                <p:oleObj name="Equation" r:id="rId10" imgW="1917360" imgH="1168200" progId="Equation.DSMT4">
                  <p:embed/>
                  <p:pic>
                    <p:nvPicPr>
                      <p:cNvPr id="52" name="Object 51">
                        <a:extLst>
                          <a:ext uri="{FF2B5EF4-FFF2-40B4-BE49-F238E27FC236}">
                            <a16:creationId xmlns:a16="http://schemas.microsoft.com/office/drawing/2014/main" id="{E840152B-FDB5-46C9-81C8-846C4545F756}"/>
                          </a:ext>
                        </a:extLst>
                      </p:cNvPr>
                      <p:cNvPicPr/>
                      <p:nvPr/>
                    </p:nvPicPr>
                    <p:blipFill>
                      <a:blip r:embed="rId11"/>
                      <a:stretch>
                        <a:fillRect/>
                      </a:stretch>
                    </p:blipFill>
                    <p:spPr>
                      <a:xfrm>
                        <a:off x="5460781" y="2197426"/>
                        <a:ext cx="3402012" cy="2071688"/>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AEDEEAC5-5848-42E6-A5AB-7690908F666A}"/>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163354529"/>
      </p:ext>
    </p:extLst>
  </p:cSld>
  <p:clrMapOvr>
    <a:masterClrMapping/>
  </p:clrMapOvr>
  <mc:AlternateContent xmlns:mc="http://schemas.openxmlformats.org/markup-compatibility/2006" xmlns:p14="http://schemas.microsoft.com/office/powerpoint/2010/main">
    <mc:Choice Requires="p14">
      <p:transition spd="slow" p14:dur="2000" advTm="34605"/>
    </mc:Choice>
    <mc:Fallback xmlns="">
      <p:transition spd="slow" advTm="34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Least-squares best-fitting</a:t>
            </a:r>
            <a:br>
              <a:rPr lang="en-US" dirty="0"/>
            </a:br>
            <a:r>
              <a:rPr lang="en-US" dirty="0"/>
              <a:t>quadratic polynomial</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As before, we can solve this:</a:t>
            </a:r>
          </a:p>
          <a:p>
            <a:pPr lvl="1"/>
            <a:r>
              <a:rPr lang="en-US" dirty="0"/>
              <a:t>Solve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Least-squares best-fitting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19</a:t>
            </a:fld>
            <a:endParaRPr lang="en-CA"/>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456996"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8B2941D-1ED8-48DB-8921-0CFD8DEE85E7}"/>
              </a:ext>
            </a:extLst>
          </p:cNvPr>
          <p:cNvSpPr txBox="1"/>
          <p:nvPr/>
        </p:nvSpPr>
        <p:spPr>
          <a:xfrm>
            <a:off x="7300543"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5</a:t>
            </a:r>
          </a:p>
        </p:txBody>
      </p: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719398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1387434-AD7B-4A14-B747-6933069A2BE4}"/>
              </a:ext>
            </a:extLst>
          </p:cNvPr>
          <p:cNvSpPr txBox="1"/>
          <p:nvPr/>
        </p:nvSpPr>
        <p:spPr>
          <a:xfrm>
            <a:off x="7044748"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7198335"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781992"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EDDA569-7926-45D5-A3E7-0E174115CD1A}"/>
              </a:ext>
            </a:extLst>
          </p:cNvPr>
          <p:cNvSpPr txBox="1"/>
          <p:nvPr/>
        </p:nvSpPr>
        <p:spPr>
          <a:xfrm>
            <a:off x="5625539"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197869"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D965605-F455-4814-8D4E-AA0E36FCDF34}"/>
              </a:ext>
            </a:extLst>
          </p:cNvPr>
          <p:cNvSpPr txBox="1"/>
          <p:nvPr/>
        </p:nvSpPr>
        <p:spPr>
          <a:xfrm>
            <a:off x="4041416"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7B4DBDA-458E-4A08-8AD2-60719A34E98D}"/>
              </a:ext>
            </a:extLst>
          </p:cNvPr>
          <p:cNvSpPr txBox="1"/>
          <p:nvPr/>
        </p:nvSpPr>
        <p:spPr>
          <a:xfrm>
            <a:off x="3363305"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49" name="Oval 48">
            <a:extLst>
              <a:ext uri="{FF2B5EF4-FFF2-40B4-BE49-F238E27FC236}">
                <a16:creationId xmlns:a16="http://schemas.microsoft.com/office/drawing/2014/main" id="{67431AE2-ACB9-49A0-83FE-662287E0F0A6}"/>
              </a:ext>
            </a:extLst>
          </p:cNvPr>
          <p:cNvSpPr/>
          <p:nvPr/>
        </p:nvSpPr>
        <p:spPr>
          <a:xfrm>
            <a:off x="4152149" y="51663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A67D62-AAE1-42A4-995F-EBBCEE99669B}"/>
              </a:ext>
            </a:extLst>
          </p:cNvPr>
          <p:cNvSpPr/>
          <p:nvPr/>
        </p:nvSpPr>
        <p:spPr>
          <a:xfrm>
            <a:off x="7161787" y="49329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9710A5-894E-42B8-99FF-38858241E201}"/>
              </a:ext>
            </a:extLst>
          </p:cNvPr>
          <p:cNvSpPr/>
          <p:nvPr/>
        </p:nvSpPr>
        <p:spPr>
          <a:xfrm>
            <a:off x="7407501" y="45400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1BD34AF-DB6F-4305-B723-637D72662B8D}"/>
              </a:ext>
            </a:extLst>
          </p:cNvPr>
          <p:cNvSpPr/>
          <p:nvPr/>
        </p:nvSpPr>
        <p:spPr>
          <a:xfrm>
            <a:off x="3471973" y="556071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B3CD4C4-2B63-4060-86BE-8C8DC918CC92}"/>
              </a:ext>
            </a:extLst>
          </p:cNvPr>
          <p:cNvSpPr txBox="1"/>
          <p:nvPr/>
        </p:nvSpPr>
        <p:spPr>
          <a:xfrm>
            <a:off x="3134255" y="5160608"/>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2" name="TextBox 31">
            <a:extLst>
              <a:ext uri="{FF2B5EF4-FFF2-40B4-BE49-F238E27FC236}">
                <a16:creationId xmlns:a16="http://schemas.microsoft.com/office/drawing/2014/main" id="{0D658664-6D70-4B3E-87EA-2A36083670D7}"/>
              </a:ext>
            </a:extLst>
          </p:cNvPr>
          <p:cNvSpPr txBox="1"/>
          <p:nvPr/>
        </p:nvSpPr>
        <p:spPr>
          <a:xfrm>
            <a:off x="3960430" y="4696631"/>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48" name="TextBox 47">
            <a:extLst>
              <a:ext uri="{FF2B5EF4-FFF2-40B4-BE49-F238E27FC236}">
                <a16:creationId xmlns:a16="http://schemas.microsoft.com/office/drawing/2014/main" id="{59AF00DF-B481-40F8-99AB-765AE348C979}"/>
              </a:ext>
            </a:extLst>
          </p:cNvPr>
          <p:cNvSpPr txBox="1"/>
          <p:nvPr/>
        </p:nvSpPr>
        <p:spPr>
          <a:xfrm>
            <a:off x="7260799" y="476362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sp>
        <p:nvSpPr>
          <p:cNvPr id="51" name="TextBox 50">
            <a:extLst>
              <a:ext uri="{FF2B5EF4-FFF2-40B4-BE49-F238E27FC236}">
                <a16:creationId xmlns:a16="http://schemas.microsoft.com/office/drawing/2014/main" id="{7240DC6B-6CAC-45E6-9F80-D9DEAF022F84}"/>
              </a:ext>
            </a:extLst>
          </p:cNvPr>
          <p:cNvSpPr txBox="1"/>
          <p:nvPr/>
        </p:nvSpPr>
        <p:spPr>
          <a:xfrm>
            <a:off x="7534207" y="427207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5</a:t>
            </a:r>
          </a:p>
        </p:txBody>
      </p:sp>
      <p:graphicFrame>
        <p:nvGraphicFramePr>
          <p:cNvPr id="41" name="Object 40">
            <a:extLst>
              <a:ext uri="{FF2B5EF4-FFF2-40B4-BE49-F238E27FC236}">
                <a16:creationId xmlns:a16="http://schemas.microsoft.com/office/drawing/2014/main" id="{51A9B979-5794-420C-9DB7-CBDA063613D9}"/>
              </a:ext>
            </a:extLst>
          </p:cNvPr>
          <p:cNvGraphicFramePr>
            <a:graphicFrameLocks noChangeAspect="1"/>
          </p:cNvGraphicFramePr>
          <p:nvPr/>
        </p:nvGraphicFramePr>
        <p:xfrm>
          <a:off x="1949028" y="2014086"/>
          <a:ext cx="1420812" cy="406400"/>
        </p:xfrm>
        <a:graphic>
          <a:graphicData uri="http://schemas.openxmlformats.org/presentationml/2006/ole">
            <mc:AlternateContent xmlns:mc="http://schemas.openxmlformats.org/markup-compatibility/2006">
              <mc:Choice xmlns:v="urn:schemas-microsoft-com:vml" Requires="v">
                <p:oleObj spid="_x0000_s15370" name="Equation" r:id="rId6" imgW="799920" imgH="228600" progId="Equation.DSMT4">
                  <p:embed/>
                </p:oleObj>
              </mc:Choice>
              <mc:Fallback>
                <p:oleObj name="Equation" r:id="rId6" imgW="799920" imgH="228600" progId="Equation.DSMT4">
                  <p:embed/>
                  <p:pic>
                    <p:nvPicPr>
                      <p:cNvPr id="41" name="Object 40">
                        <a:extLst>
                          <a:ext uri="{FF2B5EF4-FFF2-40B4-BE49-F238E27FC236}">
                            <a16:creationId xmlns:a16="http://schemas.microsoft.com/office/drawing/2014/main" id="{51A9B979-5794-420C-9DB7-CBDA063613D9}"/>
                          </a:ext>
                        </a:extLst>
                      </p:cNvPr>
                      <p:cNvPicPr/>
                      <p:nvPr/>
                    </p:nvPicPr>
                    <p:blipFill>
                      <a:blip r:embed="rId7"/>
                      <a:stretch>
                        <a:fillRect/>
                      </a:stretch>
                    </p:blipFill>
                    <p:spPr>
                      <a:xfrm>
                        <a:off x="1949028" y="2014086"/>
                        <a:ext cx="1420812" cy="406400"/>
                      </a:xfrm>
                      <a:prstGeom prst="rect">
                        <a:avLst/>
                      </a:prstGeom>
                    </p:spPr>
                  </p:pic>
                </p:oleObj>
              </mc:Fallback>
            </mc:AlternateContent>
          </a:graphicData>
        </a:graphic>
      </p:graphicFrame>
      <p:sp>
        <p:nvSpPr>
          <p:cNvPr id="53" name="Oval 52">
            <a:extLst>
              <a:ext uri="{FF2B5EF4-FFF2-40B4-BE49-F238E27FC236}">
                <a16:creationId xmlns:a16="http://schemas.microsoft.com/office/drawing/2014/main" id="{7A1B8180-F08F-441A-BA05-DA85E3D9F7DC}"/>
              </a:ext>
            </a:extLst>
          </p:cNvPr>
          <p:cNvSpPr/>
          <p:nvPr/>
        </p:nvSpPr>
        <p:spPr>
          <a:xfrm>
            <a:off x="5732497" y="459668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18DD9588-C6F1-420F-BA09-092845A2D7D6}"/>
              </a:ext>
            </a:extLst>
          </p:cNvPr>
          <p:cNvSpPr txBox="1"/>
          <p:nvPr/>
        </p:nvSpPr>
        <p:spPr>
          <a:xfrm>
            <a:off x="5349059" y="428505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graphicFrame>
        <p:nvGraphicFramePr>
          <p:cNvPr id="34" name="Object 33">
            <a:extLst>
              <a:ext uri="{FF2B5EF4-FFF2-40B4-BE49-F238E27FC236}">
                <a16:creationId xmlns:a16="http://schemas.microsoft.com/office/drawing/2014/main" id="{E3B2B0A4-00A4-4993-9530-EF225129CB3E}"/>
              </a:ext>
            </a:extLst>
          </p:cNvPr>
          <p:cNvGraphicFramePr>
            <a:graphicFrameLocks noChangeAspect="1"/>
          </p:cNvGraphicFramePr>
          <p:nvPr>
            <p:extLst>
              <p:ext uri="{D42A27DB-BD31-4B8C-83A1-F6EECF244321}">
                <p14:modId xmlns:p14="http://schemas.microsoft.com/office/powerpoint/2010/main" val="2179414052"/>
              </p:ext>
            </p:extLst>
          </p:nvPr>
        </p:nvGraphicFramePr>
        <p:xfrm>
          <a:off x="2561648" y="2343956"/>
          <a:ext cx="4483100" cy="2387600"/>
        </p:xfrm>
        <a:graphic>
          <a:graphicData uri="http://schemas.openxmlformats.org/presentationml/2006/ole">
            <mc:AlternateContent xmlns:mc="http://schemas.openxmlformats.org/markup-compatibility/2006">
              <mc:Choice xmlns:v="urn:schemas-microsoft-com:vml" Requires="v">
                <p:oleObj spid="_x0000_s15371" name="Equation" r:id="rId8" imgW="2527200" imgH="1346040" progId="Equation.DSMT4">
                  <p:embed/>
                </p:oleObj>
              </mc:Choice>
              <mc:Fallback>
                <p:oleObj name="Equation" r:id="rId8" imgW="2527200" imgH="1346040" progId="Equation.DSMT4">
                  <p:embed/>
                  <p:pic>
                    <p:nvPicPr>
                      <p:cNvPr id="33" name="Object 32">
                        <a:extLst>
                          <a:ext uri="{FF2B5EF4-FFF2-40B4-BE49-F238E27FC236}">
                            <a16:creationId xmlns:a16="http://schemas.microsoft.com/office/drawing/2014/main" id="{C719FE3E-E4A1-4A9A-A5EE-AF04EF943B76}"/>
                          </a:ext>
                        </a:extLst>
                      </p:cNvPr>
                      <p:cNvPicPr/>
                      <p:nvPr/>
                    </p:nvPicPr>
                    <p:blipFill>
                      <a:blip r:embed="rId9"/>
                      <a:stretch>
                        <a:fillRect/>
                      </a:stretch>
                    </p:blipFill>
                    <p:spPr>
                      <a:xfrm>
                        <a:off x="2561648" y="2343956"/>
                        <a:ext cx="4483100" cy="2387600"/>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DE6803D4-2F05-49B2-A22F-0CE745C8D14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
        <p:nvSpPr>
          <p:cNvPr id="55" name="Rectangle 54"/>
          <p:cNvSpPr/>
          <p:nvPr/>
        </p:nvSpPr>
        <p:spPr>
          <a:xfrm>
            <a:off x="624634" y="5851926"/>
            <a:ext cx="2844341" cy="954107"/>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Do not memorize </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the </a:t>
            </a:r>
            <a:r>
              <a:rPr lang="en-US" sz="14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3 × 3</a:t>
            </a:r>
            <a:br>
              <a:rPr lang="en-US" sz="14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b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matrix</a:t>
            </a:r>
            <a:r>
              <a:rPr lang="en-US" sz="1400"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or the target vector </a:t>
            </a:r>
          </a:p>
          <a:p>
            <a:r>
              <a:rPr lang="en-US" sz="1400"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Understand they are the result</a:t>
            </a:r>
            <a:b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b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of calculating </a:t>
            </a:r>
            <a:r>
              <a:rPr lang="en-US" sz="1400" i="1"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A</a:t>
            </a:r>
            <a:r>
              <a:rPr lang="en-US" sz="1400" baseline="300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T</a:t>
            </a:r>
            <a:r>
              <a:rPr lang="en-US" sz="1400" i="1"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A</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and </a:t>
            </a:r>
            <a:r>
              <a:rPr lang="en-US" sz="1400" i="1" dirty="0" err="1"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A</a:t>
            </a:r>
            <a:r>
              <a:rPr lang="en-US" sz="1400" baseline="30000" dirty="0" err="1"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T</a:t>
            </a:r>
            <a:r>
              <a:rPr lang="en-US" sz="1400" b="1" dirty="0" err="1"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y</a:t>
            </a:r>
            <a:endParaRPr lang="en-CA" sz="1100" b="1" dirty="0">
              <a:latin typeface="Times New Roman" panose="02020603050405020304" pitchFamily="18" charset="0"/>
              <a:cs typeface="Times New Roman" panose="02020603050405020304" pitchFamily="18" charset="0"/>
            </a:endParaRPr>
          </a:p>
        </p:txBody>
      </p:sp>
      <p:pic>
        <p:nvPicPr>
          <p:cNvPr id="56" name="Picture 5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8393" y="6147345"/>
            <a:ext cx="396241" cy="399289"/>
          </a:xfrm>
          <a:prstGeom prst="rect">
            <a:avLst/>
          </a:prstGeom>
        </p:spPr>
      </p:pic>
    </p:spTree>
    <p:custDataLst>
      <p:tags r:id="rId2"/>
    </p:custDataLst>
    <p:extLst>
      <p:ext uri="{BB962C8B-B14F-4D97-AF65-F5344CB8AC3E}">
        <p14:creationId xmlns:p14="http://schemas.microsoft.com/office/powerpoint/2010/main" val="4008671173"/>
      </p:ext>
    </p:extLst>
  </p:cSld>
  <p:clrMapOvr>
    <a:masterClrMapping/>
  </p:clrMapOvr>
  <mc:AlternateContent xmlns:mc="http://schemas.openxmlformats.org/markup-compatibility/2006" xmlns:p14="http://schemas.microsoft.com/office/powerpoint/2010/main">
    <mc:Choice Requires="p14">
      <p:transition spd="slow" p14:dur="2000" advTm="22508"/>
    </mc:Choice>
    <mc:Fallback xmlns="">
      <p:transition spd="slow" advTm="22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Describe approximating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v</a:t>
            </a:r>
            <a:r>
              <a:rPr lang="en-US" dirty="0"/>
              <a:t> when no exact solution exists</a:t>
            </a:r>
          </a:p>
          <a:p>
            <a:pPr lvl="1"/>
            <a:r>
              <a:rPr lang="en-US" dirty="0"/>
              <a:t>Introduce the normal equation</a:t>
            </a:r>
          </a:p>
          <a:p>
            <a:pPr lvl="1"/>
            <a:r>
              <a:rPr lang="en-US" dirty="0"/>
              <a:t>Use the normal equation to find the</a:t>
            </a:r>
          </a:p>
          <a:p>
            <a:pPr lvl="2"/>
            <a:r>
              <a:rPr lang="en-US" dirty="0"/>
              <a:t>Best-fitting linear polynomial that fits noisy data</a:t>
            </a:r>
          </a:p>
          <a:p>
            <a:pPr lvl="2"/>
            <a:r>
              <a:rPr lang="en-US" dirty="0"/>
              <a:t>Best-fitting quadratic polynomial that fits noisy data</a:t>
            </a:r>
          </a:p>
          <a:p>
            <a:pPr lvl="1"/>
            <a:endParaRPr lang="en-US" cap="small" dirty="0"/>
          </a:p>
        </p:txBody>
      </p:sp>
      <p:sp>
        <p:nvSpPr>
          <p:cNvPr id="4" name="Footer Placeholder 3"/>
          <p:cNvSpPr>
            <a:spLocks noGrp="1"/>
          </p:cNvSpPr>
          <p:nvPr>
            <p:ph type="ftr" sz="quarter" idx="11"/>
          </p:nvPr>
        </p:nvSpPr>
        <p:spPr/>
        <p:txBody>
          <a:bodyPr/>
          <a:lstStyle/>
          <a:p>
            <a:r>
              <a:rPr lang="en-US"/>
              <a:t>Least-squares best-fitting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8" name="Audio 7">
            <a:hlinkClick r:id="" action="ppaction://media"/>
            <a:extLst>
              <a:ext uri="{FF2B5EF4-FFF2-40B4-BE49-F238E27FC236}">
                <a16:creationId xmlns:a16="http://schemas.microsoft.com/office/drawing/2014/main" id="{45624797-1EDA-49CE-8269-AB5E3B8DB0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49000"/>
    </mc:Choice>
    <mc:Fallback xmlns="">
      <p:transition spd="slow" advTm="4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0EE3DD2-A0FC-4433-8398-0C0B130FA6BB}"/>
              </a:ext>
            </a:extLst>
          </p:cNvPr>
          <p:cNvSpPr/>
          <p:nvPr/>
        </p:nvSpPr>
        <p:spPr>
          <a:xfrm>
            <a:off x="3388692" y="4705739"/>
            <a:ext cx="4269997" cy="946419"/>
          </a:xfrm>
          <a:custGeom>
            <a:avLst/>
            <a:gdLst>
              <a:gd name="connsiteX0" fmla="*/ 0 w 5201174"/>
              <a:gd name="connsiteY0" fmla="*/ 1149291 h 1149291"/>
              <a:gd name="connsiteX1" fmla="*/ 1535185 w 5201174"/>
              <a:gd name="connsiteY1" fmla="*/ 352337 h 1149291"/>
              <a:gd name="connsiteX2" fmla="*/ 3330429 w 5201174"/>
              <a:gd name="connsiteY2" fmla="*/ 0 h 1149291"/>
              <a:gd name="connsiteX3" fmla="*/ 5201174 w 5201174"/>
              <a:gd name="connsiteY3" fmla="*/ 109057 h 1149291"/>
              <a:gd name="connsiteX4" fmla="*/ 5201174 w 5201174"/>
              <a:gd name="connsiteY4" fmla="*/ 109057 h 1149291"/>
              <a:gd name="connsiteX0" fmla="*/ 0 w 5201174"/>
              <a:gd name="connsiteY0" fmla="*/ 1149291 h 1149291"/>
              <a:gd name="connsiteX1" fmla="*/ 1535185 w 5201174"/>
              <a:gd name="connsiteY1" fmla="*/ 352337 h 1149291"/>
              <a:gd name="connsiteX2" fmla="*/ 3330429 w 5201174"/>
              <a:gd name="connsiteY2" fmla="*/ 0 h 1149291"/>
              <a:gd name="connsiteX3" fmla="*/ 5201174 w 5201174"/>
              <a:gd name="connsiteY3" fmla="*/ 109057 h 1149291"/>
              <a:gd name="connsiteX4" fmla="*/ 5201174 w 5201174"/>
              <a:gd name="connsiteY4" fmla="*/ 109057 h 1149291"/>
              <a:gd name="connsiteX0" fmla="*/ 0 w 5201174"/>
              <a:gd name="connsiteY0" fmla="*/ 1149291 h 1149291"/>
              <a:gd name="connsiteX1" fmla="*/ 1518407 w 5201174"/>
              <a:gd name="connsiteY1" fmla="*/ 310392 h 1149291"/>
              <a:gd name="connsiteX2" fmla="*/ 3330429 w 5201174"/>
              <a:gd name="connsiteY2" fmla="*/ 0 h 1149291"/>
              <a:gd name="connsiteX3" fmla="*/ 5201174 w 5201174"/>
              <a:gd name="connsiteY3" fmla="*/ 109057 h 1149291"/>
              <a:gd name="connsiteX4" fmla="*/ 5201174 w 5201174"/>
              <a:gd name="connsiteY4" fmla="*/ 109057 h 1149291"/>
              <a:gd name="connsiteX0" fmla="*/ 0 w 5201174"/>
              <a:gd name="connsiteY0" fmla="*/ 1157680 h 1157680"/>
              <a:gd name="connsiteX1" fmla="*/ 1518407 w 5201174"/>
              <a:gd name="connsiteY1" fmla="*/ 318781 h 1157680"/>
              <a:gd name="connsiteX2" fmla="*/ 3322040 w 5201174"/>
              <a:gd name="connsiteY2" fmla="*/ 0 h 1157680"/>
              <a:gd name="connsiteX3" fmla="*/ 5201174 w 5201174"/>
              <a:gd name="connsiteY3" fmla="*/ 117446 h 1157680"/>
              <a:gd name="connsiteX4" fmla="*/ 5201174 w 5201174"/>
              <a:gd name="connsiteY4" fmla="*/ 117446 h 1157680"/>
              <a:gd name="connsiteX0" fmla="*/ 0 w 5201174"/>
              <a:gd name="connsiteY0" fmla="*/ 1157680 h 1157680"/>
              <a:gd name="connsiteX1" fmla="*/ 1518407 w 5201174"/>
              <a:gd name="connsiteY1" fmla="*/ 318781 h 1157680"/>
              <a:gd name="connsiteX2" fmla="*/ 3322040 w 5201174"/>
              <a:gd name="connsiteY2" fmla="*/ 0 h 1157680"/>
              <a:gd name="connsiteX3" fmla="*/ 5201174 w 5201174"/>
              <a:gd name="connsiteY3" fmla="*/ 117446 h 1157680"/>
              <a:gd name="connsiteX4" fmla="*/ 5201174 w 5201174"/>
              <a:gd name="connsiteY4" fmla="*/ 117446 h 1157680"/>
              <a:gd name="connsiteX0" fmla="*/ 0 w 5201174"/>
              <a:gd name="connsiteY0" fmla="*/ 1157680 h 1157680"/>
              <a:gd name="connsiteX1" fmla="*/ 1518407 w 5201174"/>
              <a:gd name="connsiteY1" fmla="*/ 318781 h 1157680"/>
              <a:gd name="connsiteX2" fmla="*/ 3322040 w 5201174"/>
              <a:gd name="connsiteY2" fmla="*/ 0 h 1157680"/>
              <a:gd name="connsiteX3" fmla="*/ 5201174 w 5201174"/>
              <a:gd name="connsiteY3" fmla="*/ 117446 h 1157680"/>
              <a:gd name="connsiteX4" fmla="*/ 5201174 w 5201174"/>
              <a:gd name="connsiteY4" fmla="*/ 117446 h 1157680"/>
              <a:gd name="connsiteX0" fmla="*/ 0 w 5201174"/>
              <a:gd name="connsiteY0" fmla="*/ 1249239 h 1249239"/>
              <a:gd name="connsiteX1" fmla="*/ 1518407 w 5201174"/>
              <a:gd name="connsiteY1" fmla="*/ 410340 h 1249239"/>
              <a:gd name="connsiteX2" fmla="*/ 3322040 w 5201174"/>
              <a:gd name="connsiteY2" fmla="*/ 91559 h 1249239"/>
              <a:gd name="connsiteX3" fmla="*/ 5201174 w 5201174"/>
              <a:gd name="connsiteY3" fmla="*/ 209005 h 1249239"/>
              <a:gd name="connsiteX4" fmla="*/ 5201174 w 5201174"/>
              <a:gd name="connsiteY4" fmla="*/ 209005 h 1249239"/>
              <a:gd name="connsiteX0" fmla="*/ 0 w 5201174"/>
              <a:gd name="connsiteY0" fmla="*/ 1249239 h 1249239"/>
              <a:gd name="connsiteX1" fmla="*/ 1518407 w 5201174"/>
              <a:gd name="connsiteY1" fmla="*/ 410340 h 1249239"/>
              <a:gd name="connsiteX2" fmla="*/ 3322040 w 5201174"/>
              <a:gd name="connsiteY2" fmla="*/ 91559 h 1249239"/>
              <a:gd name="connsiteX3" fmla="*/ 5201174 w 5201174"/>
              <a:gd name="connsiteY3" fmla="*/ 209005 h 1249239"/>
              <a:gd name="connsiteX0" fmla="*/ 0 w 3322040"/>
              <a:gd name="connsiteY0" fmla="*/ 1157680 h 1157680"/>
              <a:gd name="connsiteX1" fmla="*/ 1518407 w 3322040"/>
              <a:gd name="connsiteY1" fmla="*/ 318781 h 1157680"/>
              <a:gd name="connsiteX2" fmla="*/ 3322040 w 3322040"/>
              <a:gd name="connsiteY2" fmla="*/ 0 h 1157680"/>
              <a:gd name="connsiteX0" fmla="*/ 0 w 3473042"/>
              <a:gd name="connsiteY0" fmla="*/ 1107346 h 1107346"/>
              <a:gd name="connsiteX1" fmla="*/ 1518407 w 3473042"/>
              <a:gd name="connsiteY1" fmla="*/ 268447 h 1107346"/>
              <a:gd name="connsiteX2" fmla="*/ 3473042 w 3473042"/>
              <a:gd name="connsiteY2" fmla="*/ 0 h 1107346"/>
              <a:gd name="connsiteX0" fmla="*/ 0 w 3473042"/>
              <a:gd name="connsiteY0" fmla="*/ 1108041 h 1108041"/>
              <a:gd name="connsiteX1" fmla="*/ 1518407 w 3473042"/>
              <a:gd name="connsiteY1" fmla="*/ 269142 h 1108041"/>
              <a:gd name="connsiteX2" fmla="*/ 3473042 w 3473042"/>
              <a:gd name="connsiteY2" fmla="*/ 695 h 1108041"/>
              <a:gd name="connsiteX0" fmla="*/ 0 w 3473042"/>
              <a:gd name="connsiteY0" fmla="*/ 1107363 h 1107363"/>
              <a:gd name="connsiteX1" fmla="*/ 1518407 w 3473042"/>
              <a:gd name="connsiteY1" fmla="*/ 268464 h 1107363"/>
              <a:gd name="connsiteX2" fmla="*/ 3473042 w 3473042"/>
              <a:gd name="connsiteY2" fmla="*/ 17 h 1107363"/>
              <a:gd name="connsiteX0" fmla="*/ 0 w 3473042"/>
              <a:gd name="connsiteY0" fmla="*/ 1107364 h 1107364"/>
              <a:gd name="connsiteX1" fmla="*/ 1518407 w 3473042"/>
              <a:gd name="connsiteY1" fmla="*/ 268465 h 1107364"/>
              <a:gd name="connsiteX2" fmla="*/ 3473042 w 3473042"/>
              <a:gd name="connsiteY2" fmla="*/ 18 h 1107364"/>
              <a:gd name="connsiteX0" fmla="*/ 0 w 3481431"/>
              <a:gd name="connsiteY0" fmla="*/ 1174477 h 1174477"/>
              <a:gd name="connsiteX1" fmla="*/ 1526796 w 3481431"/>
              <a:gd name="connsiteY1" fmla="*/ 268466 h 1174477"/>
              <a:gd name="connsiteX2" fmla="*/ 3481431 w 3481431"/>
              <a:gd name="connsiteY2" fmla="*/ 19 h 1174477"/>
              <a:gd name="connsiteX0" fmla="*/ 0 w 3481431"/>
              <a:gd name="connsiteY0" fmla="*/ 1174469 h 1174469"/>
              <a:gd name="connsiteX1" fmla="*/ 2265027 w 3481431"/>
              <a:gd name="connsiteY1" fmla="*/ 335570 h 1174469"/>
              <a:gd name="connsiteX2" fmla="*/ 3481431 w 3481431"/>
              <a:gd name="connsiteY2" fmla="*/ 11 h 1174469"/>
              <a:gd name="connsiteX0" fmla="*/ 0 w 4269997"/>
              <a:gd name="connsiteY0" fmla="*/ 898610 h 898610"/>
              <a:gd name="connsiteX1" fmla="*/ 2265027 w 4269997"/>
              <a:gd name="connsiteY1" fmla="*/ 59711 h 898610"/>
              <a:gd name="connsiteX2" fmla="*/ 4269997 w 4269997"/>
              <a:gd name="connsiteY2" fmla="*/ 68101 h 898610"/>
              <a:gd name="connsiteX0" fmla="*/ 0 w 4269997"/>
              <a:gd name="connsiteY0" fmla="*/ 931655 h 931655"/>
              <a:gd name="connsiteX1" fmla="*/ 2265027 w 4269997"/>
              <a:gd name="connsiteY1" fmla="*/ 92756 h 931655"/>
              <a:gd name="connsiteX2" fmla="*/ 4269997 w 4269997"/>
              <a:gd name="connsiteY2" fmla="*/ 101146 h 931655"/>
              <a:gd name="connsiteX0" fmla="*/ 0 w 4269997"/>
              <a:gd name="connsiteY0" fmla="*/ 931655 h 931655"/>
              <a:gd name="connsiteX1" fmla="*/ 2130803 w 4269997"/>
              <a:gd name="connsiteY1" fmla="*/ 92756 h 931655"/>
              <a:gd name="connsiteX2" fmla="*/ 4269997 w 4269997"/>
              <a:gd name="connsiteY2" fmla="*/ 101146 h 931655"/>
              <a:gd name="connsiteX0" fmla="*/ 0 w 4269997"/>
              <a:gd name="connsiteY0" fmla="*/ 915462 h 915462"/>
              <a:gd name="connsiteX1" fmla="*/ 2130803 w 4269997"/>
              <a:gd name="connsiteY1" fmla="*/ 76563 h 915462"/>
              <a:gd name="connsiteX2" fmla="*/ 4269997 w 4269997"/>
              <a:gd name="connsiteY2" fmla="*/ 84953 h 915462"/>
            </a:gdLst>
            <a:ahLst/>
            <a:cxnLst>
              <a:cxn ang="0">
                <a:pos x="connsiteX0" y="connsiteY0"/>
              </a:cxn>
              <a:cxn ang="0">
                <a:pos x="connsiteX1" y="connsiteY1"/>
              </a:cxn>
              <a:cxn ang="0">
                <a:pos x="connsiteX2" y="connsiteY2"/>
              </a:cxn>
            </a:cxnLst>
            <a:rect l="l" t="t" r="r" b="b"/>
            <a:pathLst>
              <a:path w="4269997" h="915462">
                <a:moveTo>
                  <a:pt x="0" y="915462"/>
                </a:moveTo>
                <a:cubicBezTo>
                  <a:pt x="473280" y="562425"/>
                  <a:pt x="1427526" y="173036"/>
                  <a:pt x="2130803" y="76563"/>
                </a:cubicBezTo>
                <a:cubicBezTo>
                  <a:pt x="2834080" y="-19910"/>
                  <a:pt x="3533164" y="-33891"/>
                  <a:pt x="4269997" y="8495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ED1F8807-5B89-4C3D-A959-FA4202CE17FD}"/>
              </a:ext>
            </a:extLst>
          </p:cNvPr>
          <p:cNvCxnSpPr>
            <a:cxnSpLocks/>
          </p:cNvCxnSpPr>
          <p:nvPr/>
        </p:nvCxnSpPr>
        <p:spPr>
          <a:xfrm flipV="1">
            <a:off x="7203695" y="4755234"/>
            <a:ext cx="0" cy="2266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432A42E-E0FC-46CB-8ACA-4D88F9A0F757}"/>
              </a:ext>
            </a:extLst>
          </p:cNvPr>
          <p:cNvCxnSpPr>
            <a:cxnSpLocks/>
          </p:cNvCxnSpPr>
          <p:nvPr/>
        </p:nvCxnSpPr>
        <p:spPr>
          <a:xfrm flipV="1">
            <a:off x="7448236" y="4605284"/>
            <a:ext cx="0" cy="1417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BD6164A-48D0-43F1-901D-5A939F9A9BF0}"/>
              </a:ext>
            </a:extLst>
          </p:cNvPr>
          <p:cNvCxnSpPr>
            <a:cxnSpLocks/>
          </p:cNvCxnSpPr>
          <p:nvPr/>
        </p:nvCxnSpPr>
        <p:spPr>
          <a:xfrm flipV="1">
            <a:off x="5771011" y="4679154"/>
            <a:ext cx="0" cy="760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Least-squares best-fitting</a:t>
            </a:r>
            <a:br>
              <a:rPr lang="en-US" dirty="0"/>
            </a:br>
            <a:r>
              <a:rPr lang="en-US" dirty="0"/>
              <a:t>quadratic polynomial</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solution gives us a </a:t>
            </a:r>
            <a:r>
              <a:rPr lang="en-US" dirty="0" smtClean="0"/>
              <a:t>quadratic curve</a:t>
            </a:r>
            <a:br>
              <a:rPr lang="en-US" dirty="0" smtClean="0"/>
            </a:br>
            <a:r>
              <a:rPr lang="en-US" dirty="0" smtClean="0"/>
              <a:t>            that </a:t>
            </a:r>
            <a:r>
              <a:rPr lang="en-US" dirty="0"/>
              <a:t>most closely approximates these points</a:t>
            </a:r>
          </a:p>
          <a:p>
            <a:pPr lvl="1"/>
            <a:r>
              <a:rPr lang="en-US" dirty="0"/>
              <a:t>The sum of the squares of the errors is minimized</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Least-squares best-fitting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20</a:t>
            </a:fld>
            <a:endParaRPr lang="en-CA"/>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456996"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8B2941D-1ED8-48DB-8921-0CFD8DEE85E7}"/>
              </a:ext>
            </a:extLst>
          </p:cNvPr>
          <p:cNvSpPr txBox="1"/>
          <p:nvPr/>
        </p:nvSpPr>
        <p:spPr>
          <a:xfrm>
            <a:off x="7300543"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5</a:t>
            </a:r>
          </a:p>
        </p:txBody>
      </p: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719398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1387434-AD7B-4A14-B747-6933069A2BE4}"/>
              </a:ext>
            </a:extLst>
          </p:cNvPr>
          <p:cNvSpPr txBox="1"/>
          <p:nvPr/>
        </p:nvSpPr>
        <p:spPr>
          <a:xfrm>
            <a:off x="7044748"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7198335"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781992"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EDDA569-7926-45D5-A3E7-0E174115CD1A}"/>
              </a:ext>
            </a:extLst>
          </p:cNvPr>
          <p:cNvSpPr txBox="1"/>
          <p:nvPr/>
        </p:nvSpPr>
        <p:spPr>
          <a:xfrm>
            <a:off x="5625539"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197869"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D965605-F455-4814-8D4E-AA0E36FCDF34}"/>
              </a:ext>
            </a:extLst>
          </p:cNvPr>
          <p:cNvSpPr txBox="1"/>
          <p:nvPr/>
        </p:nvSpPr>
        <p:spPr>
          <a:xfrm>
            <a:off x="4041416"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7B4DBDA-458E-4A08-8AD2-60719A34E98D}"/>
              </a:ext>
            </a:extLst>
          </p:cNvPr>
          <p:cNvSpPr txBox="1"/>
          <p:nvPr/>
        </p:nvSpPr>
        <p:spPr>
          <a:xfrm>
            <a:off x="3363305"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49" name="Oval 48">
            <a:extLst>
              <a:ext uri="{FF2B5EF4-FFF2-40B4-BE49-F238E27FC236}">
                <a16:creationId xmlns:a16="http://schemas.microsoft.com/office/drawing/2014/main" id="{67431AE2-ACB9-49A0-83FE-662287E0F0A6}"/>
              </a:ext>
            </a:extLst>
          </p:cNvPr>
          <p:cNvSpPr/>
          <p:nvPr/>
        </p:nvSpPr>
        <p:spPr>
          <a:xfrm>
            <a:off x="4152149" y="51663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A67D62-AAE1-42A4-995F-EBBCEE99669B}"/>
              </a:ext>
            </a:extLst>
          </p:cNvPr>
          <p:cNvSpPr/>
          <p:nvPr/>
        </p:nvSpPr>
        <p:spPr>
          <a:xfrm>
            <a:off x="7161787" y="49329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9710A5-894E-42B8-99FF-38858241E201}"/>
              </a:ext>
            </a:extLst>
          </p:cNvPr>
          <p:cNvSpPr/>
          <p:nvPr/>
        </p:nvSpPr>
        <p:spPr>
          <a:xfrm>
            <a:off x="7407501" y="45400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5E37FA3-0D30-4ED0-8E4A-A16388452F72}"/>
              </a:ext>
            </a:extLst>
          </p:cNvPr>
          <p:cNvSpPr/>
          <p:nvPr/>
        </p:nvSpPr>
        <p:spPr>
          <a:xfrm>
            <a:off x="5732497" y="459668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1BD34AF-DB6F-4305-B723-637D72662B8D}"/>
              </a:ext>
            </a:extLst>
          </p:cNvPr>
          <p:cNvSpPr/>
          <p:nvPr/>
        </p:nvSpPr>
        <p:spPr>
          <a:xfrm>
            <a:off x="3471973" y="556071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B3CD4C4-2B63-4060-86BE-8C8DC918CC92}"/>
              </a:ext>
            </a:extLst>
          </p:cNvPr>
          <p:cNvSpPr txBox="1"/>
          <p:nvPr/>
        </p:nvSpPr>
        <p:spPr>
          <a:xfrm>
            <a:off x="3134255" y="5160608"/>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2" name="TextBox 31">
            <a:extLst>
              <a:ext uri="{FF2B5EF4-FFF2-40B4-BE49-F238E27FC236}">
                <a16:creationId xmlns:a16="http://schemas.microsoft.com/office/drawing/2014/main" id="{0D658664-6D70-4B3E-87EA-2A36083670D7}"/>
              </a:ext>
            </a:extLst>
          </p:cNvPr>
          <p:cNvSpPr txBox="1"/>
          <p:nvPr/>
        </p:nvSpPr>
        <p:spPr>
          <a:xfrm>
            <a:off x="3960430" y="4696631"/>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34" name="TextBox 33">
            <a:extLst>
              <a:ext uri="{FF2B5EF4-FFF2-40B4-BE49-F238E27FC236}">
                <a16:creationId xmlns:a16="http://schemas.microsoft.com/office/drawing/2014/main" id="{6D61742E-4AE7-45DC-9348-457FFBBAE8FD}"/>
              </a:ext>
            </a:extLst>
          </p:cNvPr>
          <p:cNvSpPr txBox="1"/>
          <p:nvPr/>
        </p:nvSpPr>
        <p:spPr>
          <a:xfrm>
            <a:off x="5349059" y="428505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sp>
        <p:nvSpPr>
          <p:cNvPr id="48" name="TextBox 47">
            <a:extLst>
              <a:ext uri="{FF2B5EF4-FFF2-40B4-BE49-F238E27FC236}">
                <a16:creationId xmlns:a16="http://schemas.microsoft.com/office/drawing/2014/main" id="{59AF00DF-B481-40F8-99AB-765AE348C979}"/>
              </a:ext>
            </a:extLst>
          </p:cNvPr>
          <p:cNvSpPr txBox="1"/>
          <p:nvPr/>
        </p:nvSpPr>
        <p:spPr>
          <a:xfrm>
            <a:off x="7260799" y="476362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sp>
        <p:nvSpPr>
          <p:cNvPr id="51" name="TextBox 50">
            <a:extLst>
              <a:ext uri="{FF2B5EF4-FFF2-40B4-BE49-F238E27FC236}">
                <a16:creationId xmlns:a16="http://schemas.microsoft.com/office/drawing/2014/main" id="{7240DC6B-6CAC-45E6-9F80-D9DEAF022F84}"/>
              </a:ext>
            </a:extLst>
          </p:cNvPr>
          <p:cNvSpPr txBox="1"/>
          <p:nvPr/>
        </p:nvSpPr>
        <p:spPr>
          <a:xfrm>
            <a:off x="7534207" y="427207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5</a:t>
            </a:r>
          </a:p>
        </p:txBody>
      </p:sp>
      <p:sp>
        <p:nvSpPr>
          <p:cNvPr id="52" name="TextBox 51">
            <a:extLst>
              <a:ext uri="{FF2B5EF4-FFF2-40B4-BE49-F238E27FC236}">
                <a16:creationId xmlns:a16="http://schemas.microsoft.com/office/drawing/2014/main" id="{0A9279EE-D7F2-40DB-B840-52676AD03D01}"/>
              </a:ext>
            </a:extLst>
          </p:cNvPr>
          <p:cNvSpPr txBox="1"/>
          <p:nvPr/>
        </p:nvSpPr>
        <p:spPr>
          <a:xfrm>
            <a:off x="1992690" y="4899063"/>
            <a:ext cx="1681871"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a</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30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 + </a:t>
            </a:r>
            <a:r>
              <a:rPr lang="en-US" sz="2000" i="1" dirty="0">
                <a:solidFill>
                  <a:schemeClr val="bg1"/>
                </a:solidFill>
                <a:latin typeface="Times New Roman" panose="02020603050405020304" pitchFamily="18" charset="0"/>
                <a:cs typeface="Times New Roman" panose="02020603050405020304" pitchFamily="18" charset="0"/>
              </a:rPr>
              <a:t>a</a:t>
            </a:r>
            <a:r>
              <a:rPr lang="en-US" sz="2000" baseline="-25000" dirty="0">
                <a:solidFill>
                  <a:schemeClr val="bg1"/>
                </a:solidFill>
                <a:latin typeface="Times New Roman" panose="02020603050405020304" pitchFamily="18" charset="0"/>
                <a:cs typeface="Times New Roman" panose="02020603050405020304" pitchFamily="18" charset="0"/>
              </a:rPr>
              <a:t>1</a:t>
            </a:r>
            <a:r>
              <a:rPr lang="en-US" sz="2000" i="1" dirty="0">
                <a:solidFill>
                  <a:schemeClr val="bg1"/>
                </a:solidFill>
                <a:latin typeface="Times New Roman" panose="02020603050405020304" pitchFamily="18" charset="0"/>
                <a:cs typeface="Times New Roman" panose="02020603050405020304" pitchFamily="18" charset="0"/>
              </a:rPr>
              <a:t>x</a:t>
            </a:r>
            <a:r>
              <a:rPr lang="en-US" sz="2000" dirty="0">
                <a:solidFill>
                  <a:schemeClr val="bg1"/>
                </a:solidFill>
                <a:latin typeface="Times New Roman" panose="02020603050405020304" pitchFamily="18" charset="0"/>
                <a:cs typeface="Times New Roman" panose="02020603050405020304" pitchFamily="18" charset="0"/>
              </a:rPr>
              <a:t> + </a:t>
            </a:r>
            <a:r>
              <a:rPr lang="en-US" sz="2000" i="1" dirty="0">
                <a:solidFill>
                  <a:schemeClr val="bg1"/>
                </a:solidFill>
                <a:latin typeface="Times New Roman" panose="02020603050405020304" pitchFamily="18" charset="0"/>
                <a:cs typeface="Times New Roman" panose="02020603050405020304" pitchFamily="18" charset="0"/>
              </a:rPr>
              <a:t>a</a:t>
            </a:r>
            <a:r>
              <a:rPr lang="en-US" sz="2000" baseline="-25000" dirty="0">
                <a:solidFill>
                  <a:schemeClr val="bg1"/>
                </a:solidFill>
                <a:latin typeface="Times New Roman" panose="02020603050405020304" pitchFamily="18" charset="0"/>
                <a:cs typeface="Times New Roman" panose="02020603050405020304" pitchFamily="18" charset="0"/>
              </a:rPr>
              <a:t>0</a:t>
            </a:r>
          </a:p>
        </p:txBody>
      </p:sp>
      <p:pic>
        <p:nvPicPr>
          <p:cNvPr id="17" name="Audio 16">
            <a:hlinkClick r:id="" action="ppaction://media"/>
            <a:extLst>
              <a:ext uri="{FF2B5EF4-FFF2-40B4-BE49-F238E27FC236}">
                <a16:creationId xmlns:a16="http://schemas.microsoft.com/office/drawing/2014/main" id="{F1F38F46-6723-4823-92BF-F5C39A509E1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91681939"/>
      </p:ext>
    </p:extLst>
  </p:cSld>
  <p:clrMapOvr>
    <a:masterClrMapping/>
  </p:clrMapOvr>
  <mc:AlternateContent xmlns:mc="http://schemas.openxmlformats.org/markup-compatibility/2006" xmlns:p14="http://schemas.microsoft.com/office/powerpoint/2010/main">
    <mc:Choice Requires="p14">
      <p:transition spd="slow" p14:dur="2000" advTm="50788"/>
    </mc:Choice>
    <mc:Fallback xmlns="">
      <p:transition spd="slow" advTm="50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7"/>
                </p:tgtEl>
              </p:cMediaNode>
            </p:audio>
          </p:childTnLst>
        </p:cTn>
      </p:par>
    </p:tnLst>
    <p:bldLst>
      <p:bldP spid="13" grpId="0" animBg="1"/>
      <p:bldP spid="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E057AC-A779-4154-8262-78808B7B739A}"/>
              </a:ext>
            </a:extLst>
          </p:cNvPr>
          <p:cNvPicPr>
            <a:picLocks noChangeAspect="1"/>
          </p:cNvPicPr>
          <p:nvPr/>
        </p:nvPicPr>
        <p:blipFill>
          <a:blip r:embed="rId5"/>
          <a:stretch>
            <a:fillRect/>
          </a:stretch>
        </p:blipFill>
        <p:spPr>
          <a:xfrm>
            <a:off x="3691857" y="2741888"/>
            <a:ext cx="5334000" cy="2800350"/>
          </a:xfrm>
          <a:prstGeom prst="rect">
            <a:avLst/>
          </a:prstGeom>
        </p:spPr>
      </p:pic>
      <p:sp>
        <p:nvSpPr>
          <p:cNvPr id="2" name="Title 1">
            <a:extLst>
              <a:ext uri="{FF2B5EF4-FFF2-40B4-BE49-F238E27FC236}">
                <a16:creationId xmlns:a16="http://schemas.microsoft.com/office/drawing/2014/main" id="{678836A4-74BE-484A-9643-39B2636A0B1C}"/>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2E8A3A2D-E9D7-4315-95F3-CB5C2A49CD5B}"/>
              </a:ext>
            </a:extLst>
          </p:cNvPr>
          <p:cNvSpPr>
            <a:spLocks noGrp="1"/>
          </p:cNvSpPr>
          <p:nvPr>
            <p:ph idx="1"/>
          </p:nvPr>
        </p:nvSpPr>
        <p:spPr>
          <a:xfrm>
            <a:off x="457200" y="878746"/>
            <a:ext cx="8229600" cy="4525963"/>
          </a:xfrm>
        </p:spPr>
        <p:txBody>
          <a:bodyPr>
            <a:noAutofit/>
          </a:bodyPr>
          <a:lstStyle/>
          <a:p>
            <a:r>
              <a:rPr lang="en-US" dirty="0"/>
              <a:t>Let’s try this in </a:t>
            </a:r>
            <a:r>
              <a:rPr lang="en-US" dirty="0" err="1"/>
              <a:t>M</a:t>
            </a:r>
            <a:r>
              <a:rPr lang="en-US" cap="small" dirty="0" err="1"/>
              <a:t>atlab</a:t>
            </a:r>
            <a:endParaRPr lang="en-US" cap="small" dirty="0"/>
          </a:p>
          <a:p>
            <a:pPr marL="0" indent="0">
              <a:buNone/>
            </a:pPr>
            <a:r>
              <a:rPr lang="en-US" sz="1600" dirty="0">
                <a:latin typeface="Consolas" panose="020B0609020204030204" pitchFamily="49" charset="0"/>
              </a:rPr>
              <a:t>&gt;&gt; x = [1.32 2.54 5.43 6.35 8.21]';</a:t>
            </a:r>
          </a:p>
          <a:p>
            <a:pPr marL="0" indent="0">
              <a:buNone/>
            </a:pPr>
            <a:r>
              <a:rPr lang="en-US" sz="1600" dirty="0">
                <a:latin typeface="Consolas" panose="020B0609020204030204" pitchFamily="49" charset="0"/>
              </a:rPr>
              <a:t>&gt;&gt; y = [2.35 2.58 3.87 4.02 5.53]';</a:t>
            </a:r>
          </a:p>
          <a:p>
            <a:pPr marL="0" indent="0">
              <a:buNone/>
            </a:pPr>
            <a:r>
              <a:rPr lang="en-US" sz="1600" dirty="0">
                <a:latin typeface="Consolas" panose="020B0609020204030204" pitchFamily="49" charset="0"/>
              </a:rPr>
              <a:t>&gt;&gt; plot( x, y, '</a:t>
            </a:r>
            <a:r>
              <a:rPr lang="en-US" sz="1600" dirty="0" err="1">
                <a:latin typeface="Consolas" panose="020B0609020204030204" pitchFamily="49" charset="0"/>
              </a:rPr>
              <a:t>ro</a:t>
            </a:r>
            <a:r>
              <a:rPr lang="en-US" sz="1600" dirty="0">
                <a:latin typeface="Consolas" panose="020B0609020204030204" pitchFamily="49" charset="0"/>
              </a:rPr>
              <a:t>' )</a:t>
            </a:r>
          </a:p>
          <a:p>
            <a:pPr marL="0" indent="0">
              <a:buNone/>
            </a:pPr>
            <a:r>
              <a:rPr lang="fr-FR" sz="1600" dirty="0">
                <a:latin typeface="Consolas" panose="020B0609020204030204" pitchFamily="49" charset="0"/>
              </a:rPr>
              <a:t>&gt;&gt; A = </a:t>
            </a:r>
            <a:r>
              <a:rPr lang="fr-FR" sz="1600" dirty="0" err="1">
                <a:latin typeface="Consolas" panose="020B0609020204030204" pitchFamily="49" charset="0"/>
              </a:rPr>
              <a:t>vander</a:t>
            </a:r>
            <a:r>
              <a:rPr lang="fr-FR" sz="1600" dirty="0">
                <a:latin typeface="Consolas" panose="020B0609020204030204" pitchFamily="49" charset="0"/>
              </a:rPr>
              <a:t>( x, 3 )</a:t>
            </a:r>
          </a:p>
          <a:p>
            <a:pPr marL="0" indent="0">
              <a:buNone/>
            </a:pPr>
            <a:r>
              <a:rPr lang="fr-FR" sz="1600" dirty="0">
                <a:latin typeface="Consolas" panose="020B0609020204030204" pitchFamily="49" charset="0"/>
              </a:rPr>
              <a:t>    A =</a:t>
            </a:r>
          </a:p>
          <a:p>
            <a:pPr marL="0" indent="0">
              <a:buNone/>
            </a:pPr>
            <a:r>
              <a:rPr lang="fr-FR" sz="1600" dirty="0">
                <a:latin typeface="Consolas" panose="020B0609020204030204" pitchFamily="49" charset="0"/>
              </a:rPr>
              <a:t>      1.7424   1.32   1</a:t>
            </a:r>
          </a:p>
          <a:p>
            <a:pPr marL="0" indent="0">
              <a:buNone/>
            </a:pPr>
            <a:r>
              <a:rPr lang="fr-FR" sz="1600" dirty="0">
                <a:latin typeface="Consolas" panose="020B0609020204030204" pitchFamily="49" charset="0"/>
              </a:rPr>
              <a:t>      6.4516   2.54   1</a:t>
            </a:r>
          </a:p>
          <a:p>
            <a:pPr marL="0" indent="0">
              <a:buNone/>
            </a:pPr>
            <a:r>
              <a:rPr lang="fr-FR" sz="1600" dirty="0">
                <a:latin typeface="Consolas" panose="020B0609020204030204" pitchFamily="49" charset="0"/>
              </a:rPr>
              <a:t>     29.4849   5.43   1</a:t>
            </a:r>
          </a:p>
          <a:p>
            <a:pPr marL="0" indent="0">
              <a:buNone/>
            </a:pPr>
            <a:r>
              <a:rPr lang="fr-FR" sz="1600" dirty="0">
                <a:latin typeface="Consolas" panose="020B0609020204030204" pitchFamily="49" charset="0"/>
              </a:rPr>
              <a:t>     40.3225   6.35   1</a:t>
            </a:r>
          </a:p>
          <a:p>
            <a:pPr marL="0" indent="0">
              <a:buNone/>
            </a:pPr>
            <a:r>
              <a:rPr lang="fr-FR" sz="1600" dirty="0">
                <a:latin typeface="Consolas" panose="020B0609020204030204" pitchFamily="49" charset="0"/>
              </a:rPr>
              <a:t>     67.4041   8.21   1</a:t>
            </a:r>
          </a:p>
          <a:p>
            <a:pPr marL="0" indent="0">
              <a:buNone/>
            </a:pPr>
            <a:r>
              <a:rPr lang="en-US" sz="1600" dirty="0">
                <a:latin typeface="Consolas" panose="020B0609020204030204" pitchFamily="49" charset="0"/>
              </a:rPr>
              <a:t>&gt;&gt; format long</a:t>
            </a:r>
          </a:p>
          <a:p>
            <a:pPr marL="0" indent="0">
              <a:buNone/>
            </a:pPr>
            <a:r>
              <a:rPr lang="en-US" sz="1600" dirty="0">
                <a:latin typeface="Consolas" panose="020B0609020204030204" pitchFamily="49" charset="0"/>
              </a:rPr>
              <a:t>&gt;&gt; a = (A'*A) \ (A'*y)</a:t>
            </a:r>
          </a:p>
          <a:p>
            <a:pPr marL="0" indent="0">
              <a:buNone/>
            </a:pPr>
            <a:r>
              <a:rPr lang="en-US" sz="1600" dirty="0">
                <a:latin typeface="Consolas" panose="020B0609020204030204" pitchFamily="49" charset="0"/>
              </a:rPr>
              <a:t>    a =</a:t>
            </a:r>
          </a:p>
          <a:p>
            <a:pPr marL="0" indent="0">
              <a:buNone/>
            </a:pPr>
            <a:r>
              <a:rPr lang="en-US" sz="1600" dirty="0">
                <a:latin typeface="Consolas" panose="020B0609020204030204" pitchFamily="49" charset="0"/>
              </a:rPr>
              <a:t>        0.04547642859987164</a:t>
            </a:r>
          </a:p>
          <a:p>
            <a:pPr marL="0" indent="0">
              <a:buNone/>
            </a:pPr>
            <a:r>
              <a:rPr lang="en-US" sz="1600" dirty="0">
                <a:latin typeface="Consolas" panose="020B0609020204030204" pitchFamily="49" charset="0"/>
              </a:rPr>
              <a:t>        0.02113915928445630</a:t>
            </a:r>
          </a:p>
          <a:p>
            <a:pPr marL="0" indent="0">
              <a:buNone/>
            </a:pPr>
            <a:r>
              <a:rPr lang="en-US" sz="1600" dirty="0">
                <a:latin typeface="Consolas" panose="020B0609020204030204" pitchFamily="49" charset="0"/>
              </a:rPr>
              <a:t>        2.246661642457417</a:t>
            </a:r>
          </a:p>
          <a:p>
            <a:pPr marL="0" indent="0">
              <a:buNone/>
            </a:pPr>
            <a:r>
              <a:rPr lang="en-US" sz="1600" dirty="0">
                <a:latin typeface="Consolas" panose="020B0609020204030204" pitchFamily="49" charset="0"/>
              </a:rPr>
              <a:t>&gt;&gt; hold on</a:t>
            </a:r>
          </a:p>
          <a:p>
            <a:pPr marL="0" indent="0">
              <a:buNone/>
            </a:pPr>
            <a:r>
              <a:rPr lang="en-US" sz="1600" dirty="0">
                <a:latin typeface="Consolas" panose="020B0609020204030204" pitchFamily="49" charset="0"/>
              </a:rPr>
              <a:t>&gt;&gt; </a:t>
            </a:r>
            <a:r>
              <a:rPr lang="en-US" sz="1600" dirty="0" err="1">
                <a:latin typeface="Consolas" panose="020B0609020204030204" pitchFamily="49" charset="0"/>
              </a:rPr>
              <a:t>xs</a:t>
            </a:r>
            <a:r>
              <a:rPr lang="en-US" sz="1600" dirty="0">
                <a:latin typeface="Consolas" panose="020B0609020204030204" pitchFamily="49" charset="0"/>
              </a:rPr>
              <a:t> = 1:0.01:8.5;</a:t>
            </a:r>
          </a:p>
          <a:p>
            <a:pPr marL="0" indent="0">
              <a:buNone/>
            </a:pPr>
            <a:r>
              <a:rPr lang="en-US" sz="1600" dirty="0">
                <a:latin typeface="Consolas" panose="020B0609020204030204" pitchFamily="49" charset="0"/>
              </a:rPr>
              <a:t>&gt;&gt; plot( </a:t>
            </a:r>
            <a:r>
              <a:rPr lang="en-US" sz="1600" dirty="0" err="1">
                <a:latin typeface="Consolas" panose="020B0609020204030204" pitchFamily="49" charset="0"/>
              </a:rPr>
              <a:t>xs</a:t>
            </a:r>
            <a:r>
              <a:rPr lang="en-US" sz="1600" dirty="0">
                <a:latin typeface="Consolas" panose="020B0609020204030204" pitchFamily="49" charset="0"/>
              </a:rPr>
              <a:t>, </a:t>
            </a:r>
            <a:r>
              <a:rPr lang="en-US" sz="1600" dirty="0" err="1">
                <a:latin typeface="Consolas" panose="020B0609020204030204" pitchFamily="49" charset="0"/>
              </a:rPr>
              <a:t>polyval</a:t>
            </a:r>
            <a:r>
              <a:rPr lang="en-US" sz="1600" dirty="0">
                <a:latin typeface="Consolas" panose="020B0609020204030204" pitchFamily="49" charset="0"/>
              </a:rPr>
              <a:t>( a, </a:t>
            </a:r>
            <a:r>
              <a:rPr lang="en-US" sz="1600" dirty="0" err="1">
                <a:latin typeface="Consolas" panose="020B0609020204030204" pitchFamily="49" charset="0"/>
              </a:rPr>
              <a:t>xs</a:t>
            </a:r>
            <a:r>
              <a:rPr lang="en-US" sz="1600" dirty="0">
                <a:latin typeface="Consolas" panose="020B0609020204030204" pitchFamily="49" charset="0"/>
              </a:rPr>
              <a:t> ), 'r' );</a:t>
            </a:r>
            <a:endParaRPr lang="en-US" sz="1400" dirty="0">
              <a:latin typeface="Consolas" panose="020B0609020204030204" pitchFamily="49" charset="0"/>
            </a:endParaRPr>
          </a:p>
        </p:txBody>
      </p:sp>
      <p:sp>
        <p:nvSpPr>
          <p:cNvPr id="4" name="Footer Placeholder 3">
            <a:extLst>
              <a:ext uri="{FF2B5EF4-FFF2-40B4-BE49-F238E27FC236}">
                <a16:creationId xmlns:a16="http://schemas.microsoft.com/office/drawing/2014/main" id="{61CB4EA6-BFCC-4943-A73B-EC19ED508975}"/>
              </a:ext>
            </a:extLst>
          </p:cNvPr>
          <p:cNvSpPr>
            <a:spLocks noGrp="1"/>
          </p:cNvSpPr>
          <p:nvPr>
            <p:ph type="ftr" sz="quarter" idx="11"/>
          </p:nvPr>
        </p:nvSpPr>
        <p:spPr/>
        <p:txBody>
          <a:bodyPr/>
          <a:lstStyle/>
          <a:p>
            <a:r>
              <a:rPr lang="en-US"/>
              <a:t>Least-squares best-fitting polynomials</a:t>
            </a:r>
            <a:endParaRPr lang="en-CA" dirty="0"/>
          </a:p>
        </p:txBody>
      </p:sp>
      <p:sp>
        <p:nvSpPr>
          <p:cNvPr id="5" name="Slide Number Placeholder 4">
            <a:extLst>
              <a:ext uri="{FF2B5EF4-FFF2-40B4-BE49-F238E27FC236}">
                <a16:creationId xmlns:a16="http://schemas.microsoft.com/office/drawing/2014/main" id="{E13F2F34-D063-439A-B8E5-EF2CB358999D}"/>
              </a:ext>
            </a:extLst>
          </p:cNvPr>
          <p:cNvSpPr>
            <a:spLocks noGrp="1"/>
          </p:cNvSpPr>
          <p:nvPr>
            <p:ph type="sldNum" sz="quarter" idx="12"/>
          </p:nvPr>
        </p:nvSpPr>
        <p:spPr/>
        <p:txBody>
          <a:bodyPr/>
          <a:lstStyle/>
          <a:p>
            <a:fld id="{42EF6DC8-DA9C-4533-8A40-BB00A2545AF8}" type="slidenum">
              <a:rPr lang="en-CA" smtClean="0"/>
              <a:pPr/>
              <a:t>21</a:t>
            </a:fld>
            <a:endParaRPr lang="en-CA"/>
          </a:p>
        </p:txBody>
      </p:sp>
      <p:pic>
        <p:nvPicPr>
          <p:cNvPr id="8" name="Picture 7">
            <a:extLst>
              <a:ext uri="{FF2B5EF4-FFF2-40B4-BE49-F238E27FC236}">
                <a16:creationId xmlns:a16="http://schemas.microsoft.com/office/drawing/2014/main" id="{BB3CE121-2547-4E90-B403-20172F88ED6E}"/>
              </a:ext>
            </a:extLst>
          </p:cNvPr>
          <p:cNvPicPr>
            <a:picLocks noChangeAspect="1"/>
          </p:cNvPicPr>
          <p:nvPr/>
        </p:nvPicPr>
        <p:blipFill>
          <a:blip r:embed="rId6"/>
          <a:stretch>
            <a:fillRect/>
          </a:stretch>
        </p:blipFill>
        <p:spPr>
          <a:xfrm>
            <a:off x="3691857" y="2783833"/>
            <a:ext cx="5334000" cy="2762250"/>
          </a:xfrm>
          <a:prstGeom prst="rect">
            <a:avLst/>
          </a:prstGeom>
        </p:spPr>
      </p:pic>
      <p:pic>
        <p:nvPicPr>
          <p:cNvPr id="12" name="Audio 11">
            <a:hlinkClick r:id="" action="ppaction://media"/>
            <a:extLst>
              <a:ext uri="{FF2B5EF4-FFF2-40B4-BE49-F238E27FC236}">
                <a16:creationId xmlns:a16="http://schemas.microsoft.com/office/drawing/2014/main" id="{0581FFC1-A03B-4DB3-9EC3-E8AD436075B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
        <p:nvSpPr>
          <p:cNvPr id="9" name="Rectangle 8"/>
          <p:cNvSpPr/>
          <p:nvPr/>
        </p:nvSpPr>
        <p:spPr>
          <a:xfrm>
            <a:off x="5301438" y="5882882"/>
            <a:ext cx="2844341" cy="738664"/>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This Matlab code is provided for </a:t>
            </a:r>
            <a:b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b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demonstration purposes and is not</a:t>
            </a:r>
          </a:p>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required for the examination.</a:t>
            </a:r>
            <a:endParaRPr lang="en-CA" sz="1100" dirty="0"/>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05197" y="6052569"/>
            <a:ext cx="396241" cy="399289"/>
          </a:xfrm>
          <a:prstGeom prst="rect">
            <a:avLst/>
          </a:prstGeom>
        </p:spPr>
      </p:pic>
    </p:spTree>
    <p:custDataLst>
      <p:tags r:id="rId1"/>
    </p:custDataLst>
    <p:extLst>
      <p:ext uri="{BB962C8B-B14F-4D97-AF65-F5344CB8AC3E}">
        <p14:creationId xmlns:p14="http://schemas.microsoft.com/office/powerpoint/2010/main" val="2310695746"/>
      </p:ext>
    </p:extLst>
  </p:cSld>
  <p:clrMapOvr>
    <a:masterClrMapping/>
  </p:clrMapOvr>
  <mc:AlternateContent xmlns:mc="http://schemas.openxmlformats.org/markup-compatibility/2006" xmlns:p14="http://schemas.microsoft.com/office/powerpoint/2010/main">
    <mc:Choice Requires="p14">
      <p:transition spd="slow" p14:dur="2000" advTm="131889"/>
    </mc:Choice>
    <mc:Fallback xmlns="">
      <p:transition spd="slow" advTm="131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3" end="1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5" end="15"/>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5"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Incidentally, in </a:t>
            </a:r>
            <a:r>
              <a:rPr lang="en-US" dirty="0" err="1"/>
              <a:t>M</a:t>
            </a:r>
            <a:r>
              <a:rPr lang="en-US" cap="small" dirty="0" err="1"/>
              <a:t>atlab</a:t>
            </a:r>
            <a:r>
              <a:rPr lang="en-US" dirty="0"/>
              <a:t> if you try to solve an overdetermined system of linear equations, it automatically gives you the least-squares best-fitting solution:</a:t>
            </a:r>
          </a:p>
          <a:p>
            <a:pPr marL="1257300" lvl="3" indent="0">
              <a:buNone/>
            </a:pPr>
            <a:r>
              <a:rPr lang="en-US" sz="1600" dirty="0">
                <a:latin typeface="Consolas" panose="020B0609020204030204" pitchFamily="49" charset="0"/>
              </a:rPr>
              <a:t>&gt;&gt; a = (A'*A) \ (A'*y)</a:t>
            </a:r>
          </a:p>
          <a:p>
            <a:pPr marL="1257300" lvl="3" indent="0">
              <a:buNone/>
            </a:pPr>
            <a:r>
              <a:rPr lang="en-US" sz="1600" dirty="0">
                <a:latin typeface="Consolas" panose="020B0609020204030204" pitchFamily="49" charset="0"/>
              </a:rPr>
              <a:t>    a =</a:t>
            </a:r>
          </a:p>
          <a:p>
            <a:pPr marL="1257300" lvl="3" indent="0">
              <a:buNone/>
            </a:pPr>
            <a:r>
              <a:rPr lang="en-US" sz="1600" dirty="0">
                <a:latin typeface="Consolas" panose="020B0609020204030204" pitchFamily="49" charset="0"/>
              </a:rPr>
              <a:t>        0.04547642859987164</a:t>
            </a:r>
          </a:p>
          <a:p>
            <a:pPr marL="1257300" lvl="3" indent="0">
              <a:buNone/>
            </a:pPr>
            <a:r>
              <a:rPr lang="en-US" sz="1600" dirty="0">
                <a:latin typeface="Consolas" panose="020B0609020204030204" pitchFamily="49" charset="0"/>
              </a:rPr>
              <a:t>        0.02113915928445630</a:t>
            </a:r>
          </a:p>
          <a:p>
            <a:pPr marL="1257300" lvl="3" indent="0">
              <a:buNone/>
            </a:pPr>
            <a:r>
              <a:rPr lang="en-US" sz="1600" dirty="0">
                <a:latin typeface="Consolas" panose="020B0609020204030204" pitchFamily="49" charset="0"/>
              </a:rPr>
              <a:t>        2.246661642457417</a:t>
            </a:r>
          </a:p>
          <a:p>
            <a:pPr marL="1257300" lvl="3" indent="0">
              <a:buNone/>
            </a:pPr>
            <a:r>
              <a:rPr lang="en-US" sz="1600" dirty="0">
                <a:latin typeface="Consolas" panose="020B0609020204030204" pitchFamily="49" charset="0"/>
              </a:rPr>
              <a:t>&gt;&gt; a = A \ y</a:t>
            </a:r>
          </a:p>
          <a:p>
            <a:pPr marL="1257300" lvl="3" indent="0">
              <a:buNone/>
            </a:pPr>
            <a:r>
              <a:rPr lang="en-US" sz="1600" dirty="0">
                <a:latin typeface="Consolas" panose="020B0609020204030204" pitchFamily="49" charset="0"/>
              </a:rPr>
              <a:t>    a =</a:t>
            </a:r>
          </a:p>
          <a:p>
            <a:pPr marL="1257300" lvl="3" indent="0">
              <a:buNone/>
            </a:pPr>
            <a:r>
              <a:rPr lang="en-US" sz="1600" dirty="0">
                <a:latin typeface="Consolas" panose="020B0609020204030204" pitchFamily="49" charset="0"/>
              </a:rPr>
              <a:t>        0.04547642859987018</a:t>
            </a:r>
          </a:p>
          <a:p>
            <a:pPr marL="1257300" lvl="3" indent="0">
              <a:buNone/>
            </a:pPr>
            <a:r>
              <a:rPr lang="en-US" sz="1600" dirty="0">
                <a:latin typeface="Consolas" panose="020B0609020204030204" pitchFamily="49" charset="0"/>
              </a:rPr>
              <a:t>        0.02113915928447047</a:t>
            </a:r>
          </a:p>
          <a:p>
            <a:pPr marL="1257300" lvl="3" indent="0">
              <a:buNone/>
            </a:pPr>
            <a:r>
              <a:rPr lang="en-US" sz="1600" dirty="0">
                <a:latin typeface="Consolas" panose="020B0609020204030204" pitchFamily="49" charset="0"/>
              </a:rPr>
              <a:t>        2.246661642457392</a:t>
            </a:r>
            <a:endParaRPr lang="en-US" sz="1300" dirty="0">
              <a:latin typeface="Consolas" panose="020B0609020204030204" pitchFamily="49"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Least-squares best-fitting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22</a:t>
            </a:fld>
            <a:endParaRPr lang="en-CA"/>
          </a:p>
        </p:txBody>
      </p:sp>
      <p:sp>
        <p:nvSpPr>
          <p:cNvPr id="8" name="Rectangle: Rounded Corners 7">
            <a:extLst>
              <a:ext uri="{FF2B5EF4-FFF2-40B4-BE49-F238E27FC236}">
                <a16:creationId xmlns:a16="http://schemas.microsoft.com/office/drawing/2014/main" id="{AB5E5F3C-F972-424E-BB4D-31312E72273D}"/>
              </a:ext>
            </a:extLst>
          </p:cNvPr>
          <p:cNvSpPr/>
          <p:nvPr/>
        </p:nvSpPr>
        <p:spPr>
          <a:xfrm>
            <a:off x="4420998" y="4748169"/>
            <a:ext cx="419450" cy="2516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AF70A6C2-0C13-437E-BDD1-DF6B88FBDFFF}"/>
              </a:ext>
            </a:extLst>
          </p:cNvPr>
          <p:cNvSpPr/>
          <p:nvPr/>
        </p:nvSpPr>
        <p:spPr>
          <a:xfrm>
            <a:off x="4320330" y="5034793"/>
            <a:ext cx="513127" cy="2516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F9CB3EE1-29D8-493F-B5DD-7BAD6FA20D61}"/>
              </a:ext>
            </a:extLst>
          </p:cNvPr>
          <p:cNvSpPr/>
          <p:nvPr/>
        </p:nvSpPr>
        <p:spPr>
          <a:xfrm>
            <a:off x="4219662" y="5321417"/>
            <a:ext cx="411061" cy="2516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285C0296-DD39-4579-816E-D1808C0B3999}"/>
              </a:ext>
            </a:extLst>
          </p:cNvPr>
          <p:cNvSpPr/>
          <p:nvPr/>
        </p:nvSpPr>
        <p:spPr>
          <a:xfrm>
            <a:off x="4420998" y="3286387"/>
            <a:ext cx="419450" cy="2516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0AAB3147-51CC-4E0C-999D-20CBCFD29088}"/>
              </a:ext>
            </a:extLst>
          </p:cNvPr>
          <p:cNvSpPr/>
          <p:nvPr/>
        </p:nvSpPr>
        <p:spPr>
          <a:xfrm>
            <a:off x="4320330" y="3573011"/>
            <a:ext cx="513127" cy="2516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9548F49-60FC-4C8C-A336-F267D00FCA31}"/>
              </a:ext>
            </a:extLst>
          </p:cNvPr>
          <p:cNvSpPr/>
          <p:nvPr/>
        </p:nvSpPr>
        <p:spPr>
          <a:xfrm>
            <a:off x="4219662" y="3859635"/>
            <a:ext cx="411061" cy="2516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408144B6-E29C-4915-BD1B-079B5E2FBC1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82000" y="6096000"/>
            <a:ext cx="609600" cy="609600"/>
          </a:xfrm>
          <a:prstGeom prst="rect">
            <a:avLst/>
          </a:prstGeom>
        </p:spPr>
      </p:pic>
      <p:graphicFrame>
        <p:nvGraphicFramePr>
          <p:cNvPr id="18" name="Object 17">
            <a:extLst>
              <a:ext uri="{FF2B5EF4-FFF2-40B4-BE49-F238E27FC236}">
                <a16:creationId xmlns:a16="http://schemas.microsoft.com/office/drawing/2014/main" id="{38BB16F8-FB9B-47C2-B468-6EAA5EA7AB4F}"/>
              </a:ext>
            </a:extLst>
          </p:cNvPr>
          <p:cNvGraphicFramePr>
            <a:graphicFrameLocks noChangeAspect="1"/>
          </p:cNvGraphicFramePr>
          <p:nvPr>
            <p:extLst>
              <p:ext uri="{D42A27DB-BD31-4B8C-83A1-F6EECF244321}">
                <p14:modId xmlns:p14="http://schemas.microsoft.com/office/powerpoint/2010/main" val="2047257626"/>
              </p:ext>
            </p:extLst>
          </p:nvPr>
        </p:nvGraphicFramePr>
        <p:xfrm>
          <a:off x="5615781" y="3573011"/>
          <a:ext cx="3246437" cy="1262062"/>
        </p:xfrm>
        <a:graphic>
          <a:graphicData uri="http://schemas.openxmlformats.org/presentationml/2006/ole">
            <mc:AlternateContent xmlns:mc="http://schemas.openxmlformats.org/markup-compatibility/2006">
              <mc:Choice xmlns:v="urn:schemas-microsoft-com:vml" Requires="v">
                <p:oleObj spid="_x0000_s19459" name="Equation" r:id="rId7" imgW="1828800" imgH="711000" progId="Equation.DSMT4">
                  <p:embed/>
                </p:oleObj>
              </mc:Choice>
              <mc:Fallback>
                <p:oleObj name="Equation" r:id="rId7" imgW="1828800" imgH="711000" progId="Equation.DSMT4">
                  <p:embed/>
                  <p:pic>
                    <p:nvPicPr>
                      <p:cNvPr id="33" name="Object 32">
                        <a:extLst>
                          <a:ext uri="{FF2B5EF4-FFF2-40B4-BE49-F238E27FC236}">
                            <a16:creationId xmlns:a16="http://schemas.microsoft.com/office/drawing/2014/main" id="{38BB16F8-FB9B-47C2-B468-6EAA5EA7AB4F}"/>
                          </a:ext>
                        </a:extLst>
                      </p:cNvPr>
                      <p:cNvPicPr/>
                      <p:nvPr/>
                    </p:nvPicPr>
                    <p:blipFill>
                      <a:blip r:embed="rId8"/>
                      <a:stretch>
                        <a:fillRect/>
                      </a:stretch>
                    </p:blipFill>
                    <p:spPr>
                      <a:xfrm>
                        <a:off x="5615781" y="3573011"/>
                        <a:ext cx="3246437" cy="1262062"/>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08574646"/>
      </p:ext>
    </p:extLst>
  </p:cSld>
  <p:clrMapOvr>
    <a:masterClrMapping/>
  </p:clrMapOvr>
  <mc:AlternateContent xmlns:mc="http://schemas.openxmlformats.org/markup-compatibility/2006" xmlns:p14="http://schemas.microsoft.com/office/powerpoint/2010/main">
    <mc:Choice Requires="p14">
      <p:transition spd="slow" p14:dur="2000" advTm="118608"/>
    </mc:Choice>
    <mc:Fallback xmlns="">
      <p:transition spd="slow" advTm="118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9"/>
                </p:tgtEl>
              </p:cMediaNode>
            </p:audio>
          </p:childTnLst>
        </p:cTn>
      </p:par>
    </p:tnLst>
    <p:bldLst>
      <p:bldP spid="8" grpId="0" animBg="1"/>
      <p:bldP spid="13" grpId="0" animBg="1"/>
      <p:bldP spid="14" grpId="0" animBg="1"/>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Least-squares best-fitting</a:t>
            </a:r>
            <a:br>
              <a:rPr lang="en-US" dirty="0"/>
            </a:br>
            <a:r>
              <a:rPr lang="en-US" dirty="0"/>
              <a:t>constant polynomial</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What is the best constant polynomial </a:t>
            </a:r>
            <a:r>
              <a:rPr lang="en-US" i="1" dirty="0">
                <a:latin typeface="Times New Roman" panose="02020603050405020304" pitchFamily="18" charset="0"/>
              </a:rPr>
              <a:t>y</a:t>
            </a:r>
            <a:r>
              <a:rPr lang="en-US" dirty="0">
                <a:latin typeface="Times New Roman" panose="02020603050405020304" pitchFamily="18" charset="0"/>
              </a:rPr>
              <a:t> = </a:t>
            </a:r>
            <a:r>
              <a:rPr lang="en-US" i="1" dirty="0">
                <a:latin typeface="Times New Roman" panose="02020603050405020304" pitchFamily="18" charset="0"/>
              </a:rPr>
              <a:t>a</a:t>
            </a:r>
            <a:r>
              <a:rPr lang="en-US" baseline="-25000" dirty="0">
                <a:latin typeface="Times New Roman" panose="02020603050405020304" pitchFamily="18" charset="0"/>
              </a:rPr>
              <a:t>0</a:t>
            </a:r>
            <a:r>
              <a:rPr lang="en-US" dirty="0">
                <a:latin typeface="Times New Roman" panose="02020603050405020304" pitchFamily="18" charset="0"/>
              </a:rPr>
              <a:t> </a:t>
            </a:r>
            <a:r>
              <a:rPr lang="en-US" dirty="0"/>
              <a:t>passing through data?</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Least-squares best-fitting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23</a:t>
            </a:fld>
            <a:endParaRPr lang="en-CA"/>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456996"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8B2941D-1ED8-48DB-8921-0CFD8DEE85E7}"/>
              </a:ext>
            </a:extLst>
          </p:cNvPr>
          <p:cNvSpPr txBox="1"/>
          <p:nvPr/>
        </p:nvSpPr>
        <p:spPr>
          <a:xfrm>
            <a:off x="7300543"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5</a:t>
            </a:r>
          </a:p>
        </p:txBody>
      </p: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719398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1387434-AD7B-4A14-B747-6933069A2BE4}"/>
              </a:ext>
            </a:extLst>
          </p:cNvPr>
          <p:cNvSpPr txBox="1"/>
          <p:nvPr/>
        </p:nvSpPr>
        <p:spPr>
          <a:xfrm>
            <a:off x="7044748"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7198335"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781992"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EDDA569-7926-45D5-A3E7-0E174115CD1A}"/>
              </a:ext>
            </a:extLst>
          </p:cNvPr>
          <p:cNvSpPr txBox="1"/>
          <p:nvPr/>
        </p:nvSpPr>
        <p:spPr>
          <a:xfrm>
            <a:off x="5625539"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197869"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D965605-F455-4814-8D4E-AA0E36FCDF34}"/>
              </a:ext>
            </a:extLst>
          </p:cNvPr>
          <p:cNvSpPr txBox="1"/>
          <p:nvPr/>
        </p:nvSpPr>
        <p:spPr>
          <a:xfrm>
            <a:off x="4041416"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7B4DBDA-458E-4A08-8AD2-60719A34E98D}"/>
              </a:ext>
            </a:extLst>
          </p:cNvPr>
          <p:cNvSpPr txBox="1"/>
          <p:nvPr/>
        </p:nvSpPr>
        <p:spPr>
          <a:xfrm>
            <a:off x="3363305"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49" name="Oval 48">
            <a:extLst>
              <a:ext uri="{FF2B5EF4-FFF2-40B4-BE49-F238E27FC236}">
                <a16:creationId xmlns:a16="http://schemas.microsoft.com/office/drawing/2014/main" id="{67431AE2-ACB9-49A0-83FE-662287E0F0A6}"/>
              </a:ext>
            </a:extLst>
          </p:cNvPr>
          <p:cNvSpPr/>
          <p:nvPr/>
        </p:nvSpPr>
        <p:spPr>
          <a:xfrm>
            <a:off x="4152149" y="51663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A67D62-AAE1-42A4-995F-EBBCEE99669B}"/>
              </a:ext>
            </a:extLst>
          </p:cNvPr>
          <p:cNvSpPr/>
          <p:nvPr/>
        </p:nvSpPr>
        <p:spPr>
          <a:xfrm>
            <a:off x="7161787" y="49329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9710A5-894E-42B8-99FF-38858241E201}"/>
              </a:ext>
            </a:extLst>
          </p:cNvPr>
          <p:cNvSpPr/>
          <p:nvPr/>
        </p:nvSpPr>
        <p:spPr>
          <a:xfrm>
            <a:off x="7407501" y="45400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1BD34AF-DB6F-4305-B723-637D72662B8D}"/>
              </a:ext>
            </a:extLst>
          </p:cNvPr>
          <p:cNvSpPr/>
          <p:nvPr/>
        </p:nvSpPr>
        <p:spPr>
          <a:xfrm>
            <a:off x="3471973" y="556071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B3CD4C4-2B63-4060-86BE-8C8DC918CC92}"/>
              </a:ext>
            </a:extLst>
          </p:cNvPr>
          <p:cNvSpPr txBox="1"/>
          <p:nvPr/>
        </p:nvSpPr>
        <p:spPr>
          <a:xfrm>
            <a:off x="3134255" y="5160608"/>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2" name="TextBox 31">
            <a:extLst>
              <a:ext uri="{FF2B5EF4-FFF2-40B4-BE49-F238E27FC236}">
                <a16:creationId xmlns:a16="http://schemas.microsoft.com/office/drawing/2014/main" id="{0D658664-6D70-4B3E-87EA-2A36083670D7}"/>
              </a:ext>
            </a:extLst>
          </p:cNvPr>
          <p:cNvSpPr txBox="1"/>
          <p:nvPr/>
        </p:nvSpPr>
        <p:spPr>
          <a:xfrm>
            <a:off x="3960430" y="4696631"/>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48" name="TextBox 47">
            <a:extLst>
              <a:ext uri="{FF2B5EF4-FFF2-40B4-BE49-F238E27FC236}">
                <a16:creationId xmlns:a16="http://schemas.microsoft.com/office/drawing/2014/main" id="{59AF00DF-B481-40F8-99AB-765AE348C979}"/>
              </a:ext>
            </a:extLst>
          </p:cNvPr>
          <p:cNvSpPr txBox="1"/>
          <p:nvPr/>
        </p:nvSpPr>
        <p:spPr>
          <a:xfrm>
            <a:off x="7260799" y="476362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sp>
        <p:nvSpPr>
          <p:cNvPr id="51" name="TextBox 50">
            <a:extLst>
              <a:ext uri="{FF2B5EF4-FFF2-40B4-BE49-F238E27FC236}">
                <a16:creationId xmlns:a16="http://schemas.microsoft.com/office/drawing/2014/main" id="{7240DC6B-6CAC-45E6-9F80-D9DEAF022F84}"/>
              </a:ext>
            </a:extLst>
          </p:cNvPr>
          <p:cNvSpPr txBox="1"/>
          <p:nvPr/>
        </p:nvSpPr>
        <p:spPr>
          <a:xfrm>
            <a:off x="7534207" y="427207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5</a:t>
            </a:r>
          </a:p>
        </p:txBody>
      </p:sp>
      <p:sp>
        <p:nvSpPr>
          <p:cNvPr id="57" name="Oval 56">
            <a:extLst>
              <a:ext uri="{FF2B5EF4-FFF2-40B4-BE49-F238E27FC236}">
                <a16:creationId xmlns:a16="http://schemas.microsoft.com/office/drawing/2014/main" id="{37BE2271-68EB-4FCD-A798-5D56A2A7A6FC}"/>
              </a:ext>
            </a:extLst>
          </p:cNvPr>
          <p:cNvSpPr/>
          <p:nvPr/>
        </p:nvSpPr>
        <p:spPr>
          <a:xfrm>
            <a:off x="5732497" y="459668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D84FD0E4-68C6-47C3-A7CE-4C423C34574B}"/>
              </a:ext>
            </a:extLst>
          </p:cNvPr>
          <p:cNvSpPr txBox="1"/>
          <p:nvPr/>
        </p:nvSpPr>
        <p:spPr>
          <a:xfrm>
            <a:off x="5349059" y="428505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graphicFrame>
        <p:nvGraphicFramePr>
          <p:cNvPr id="33" name="Object 32">
            <a:extLst>
              <a:ext uri="{FF2B5EF4-FFF2-40B4-BE49-F238E27FC236}">
                <a16:creationId xmlns:a16="http://schemas.microsoft.com/office/drawing/2014/main" id="{38BB16F8-FB9B-47C2-B468-6EAA5EA7AB4F}"/>
              </a:ext>
            </a:extLst>
          </p:cNvPr>
          <p:cNvGraphicFramePr>
            <a:graphicFrameLocks noChangeAspect="1"/>
          </p:cNvGraphicFramePr>
          <p:nvPr>
            <p:extLst>
              <p:ext uri="{D42A27DB-BD31-4B8C-83A1-F6EECF244321}">
                <p14:modId xmlns:p14="http://schemas.microsoft.com/office/powerpoint/2010/main" val="1484128403"/>
              </p:ext>
            </p:extLst>
          </p:nvPr>
        </p:nvGraphicFramePr>
        <p:xfrm>
          <a:off x="1506178" y="2180916"/>
          <a:ext cx="5070475" cy="2071687"/>
        </p:xfrm>
        <a:graphic>
          <a:graphicData uri="http://schemas.openxmlformats.org/presentationml/2006/ole">
            <mc:AlternateContent xmlns:mc="http://schemas.openxmlformats.org/markup-compatibility/2006">
              <mc:Choice xmlns:v="urn:schemas-microsoft-com:vml" Requires="v">
                <p:oleObj spid="_x0000_s16389" name="Equation" r:id="rId6" imgW="2857320" imgH="1168200" progId="Equation.DSMT4">
                  <p:embed/>
                </p:oleObj>
              </mc:Choice>
              <mc:Fallback>
                <p:oleObj name="Equation" r:id="rId6" imgW="2857320" imgH="1168200" progId="Equation.DSMT4">
                  <p:embed/>
                  <p:pic>
                    <p:nvPicPr>
                      <p:cNvPr id="52" name="Object 51">
                        <a:extLst>
                          <a:ext uri="{FF2B5EF4-FFF2-40B4-BE49-F238E27FC236}">
                            <a16:creationId xmlns:a16="http://schemas.microsoft.com/office/drawing/2014/main" id="{E840152B-FDB5-46C9-81C8-846C4545F756}"/>
                          </a:ext>
                        </a:extLst>
                      </p:cNvPr>
                      <p:cNvPicPr/>
                      <p:nvPr/>
                    </p:nvPicPr>
                    <p:blipFill>
                      <a:blip r:embed="rId7"/>
                      <a:stretch>
                        <a:fillRect/>
                      </a:stretch>
                    </p:blipFill>
                    <p:spPr>
                      <a:xfrm>
                        <a:off x="1506178" y="2180916"/>
                        <a:ext cx="5070475" cy="2071687"/>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23E57DBA-BDA4-4E1E-8F74-56AC4BDEF1C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877429516"/>
      </p:ext>
    </p:extLst>
  </p:cSld>
  <p:clrMapOvr>
    <a:masterClrMapping/>
  </p:clrMapOvr>
  <mc:AlternateContent xmlns:mc="http://schemas.openxmlformats.org/markup-compatibility/2006" xmlns:p14="http://schemas.microsoft.com/office/powerpoint/2010/main">
    <mc:Choice Requires="p14">
      <p:transition spd="slow" p14:dur="2000" advTm="55431"/>
    </mc:Choice>
    <mc:Fallback xmlns="">
      <p:transition spd="slow" advTm="55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Straight Connector 51">
            <a:extLst>
              <a:ext uri="{FF2B5EF4-FFF2-40B4-BE49-F238E27FC236}">
                <a16:creationId xmlns:a16="http://schemas.microsoft.com/office/drawing/2014/main" id="{D3A60CE7-7E78-4368-8442-283DC80614F0}"/>
              </a:ext>
            </a:extLst>
          </p:cNvPr>
          <p:cNvCxnSpPr>
            <a:cxnSpLocks/>
          </p:cNvCxnSpPr>
          <p:nvPr/>
        </p:nvCxnSpPr>
        <p:spPr>
          <a:xfrm flipV="1">
            <a:off x="3255638" y="4999355"/>
            <a:ext cx="4337292"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Least-squares best-fitting</a:t>
            </a:r>
            <a:br>
              <a:rPr lang="en-US" dirty="0"/>
            </a:br>
            <a:r>
              <a:rPr lang="en-US" dirty="0"/>
              <a:t>constant polynomial</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What is the best constant polynomial </a:t>
            </a:r>
            <a:r>
              <a:rPr lang="en-US" i="1" dirty="0">
                <a:latin typeface="Times New Roman" panose="02020603050405020304" pitchFamily="18" charset="0"/>
              </a:rPr>
              <a:t>y</a:t>
            </a:r>
            <a:r>
              <a:rPr lang="en-US" dirty="0">
                <a:latin typeface="Times New Roman" panose="02020603050405020304" pitchFamily="18" charset="0"/>
              </a:rPr>
              <a:t> = </a:t>
            </a:r>
            <a:r>
              <a:rPr lang="en-US" i="1" dirty="0">
                <a:latin typeface="Times New Roman" panose="02020603050405020304" pitchFamily="18" charset="0"/>
              </a:rPr>
              <a:t>a</a:t>
            </a:r>
            <a:r>
              <a:rPr lang="en-US" baseline="-25000" dirty="0">
                <a:latin typeface="Times New Roman" panose="02020603050405020304" pitchFamily="18" charset="0"/>
              </a:rPr>
              <a:t>0</a:t>
            </a:r>
            <a:r>
              <a:rPr lang="en-US" dirty="0">
                <a:latin typeface="Times New Roman" panose="02020603050405020304" pitchFamily="18" charset="0"/>
              </a:rPr>
              <a:t> </a:t>
            </a:r>
            <a:r>
              <a:rPr lang="en-US" dirty="0"/>
              <a:t>passing through data?</a:t>
            </a:r>
          </a:p>
          <a:p>
            <a:endParaRPr lang="en-US" sz="1800" dirty="0"/>
          </a:p>
          <a:p>
            <a:endParaRPr lang="en-US" sz="1800" dirty="0"/>
          </a:p>
          <a:p>
            <a:endParaRPr lang="en-US" sz="1800" dirty="0"/>
          </a:p>
          <a:p>
            <a:pPr lvl="1"/>
            <a:endParaRPr lang="en-US" dirty="0"/>
          </a:p>
          <a:p>
            <a:pPr lvl="1"/>
            <a:r>
              <a:rPr lang="en-US" dirty="0"/>
              <a:t>The solution is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Least-squares best-fitting polynomials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24</a:t>
            </a:fld>
            <a:endParaRPr lang="en-CA"/>
          </a:p>
        </p:txBody>
      </p:sp>
      <p:cxnSp>
        <p:nvCxnSpPr>
          <p:cNvPr id="35" name="Straight Connector 34">
            <a:extLst>
              <a:ext uri="{FF2B5EF4-FFF2-40B4-BE49-F238E27FC236}">
                <a16:creationId xmlns:a16="http://schemas.microsoft.com/office/drawing/2014/main" id="{A43E8778-2D11-459B-931C-E44CF229E9F3}"/>
              </a:ext>
            </a:extLst>
          </p:cNvPr>
          <p:cNvCxnSpPr>
            <a:cxnSpLocks/>
          </p:cNvCxnSpPr>
          <p:nvPr/>
        </p:nvCxnSpPr>
        <p:spPr>
          <a:xfrm>
            <a:off x="7456996"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8B2941D-1ED8-48DB-8921-0CFD8DEE85E7}"/>
              </a:ext>
            </a:extLst>
          </p:cNvPr>
          <p:cNvSpPr txBox="1"/>
          <p:nvPr/>
        </p:nvSpPr>
        <p:spPr>
          <a:xfrm>
            <a:off x="7300543"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5</a:t>
            </a:r>
          </a:p>
        </p:txBody>
      </p:sp>
      <p:cxnSp>
        <p:nvCxnSpPr>
          <p:cNvPr id="37" name="Straight Connector 36">
            <a:extLst>
              <a:ext uri="{FF2B5EF4-FFF2-40B4-BE49-F238E27FC236}">
                <a16:creationId xmlns:a16="http://schemas.microsoft.com/office/drawing/2014/main" id="{3BF65A92-DE1F-44CF-9888-73DF3E1C5828}"/>
              </a:ext>
            </a:extLst>
          </p:cNvPr>
          <p:cNvCxnSpPr>
            <a:cxnSpLocks/>
          </p:cNvCxnSpPr>
          <p:nvPr/>
        </p:nvCxnSpPr>
        <p:spPr>
          <a:xfrm flipH="1">
            <a:off x="3196915" y="625265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865BFE-E9A6-45FA-9544-51B51A32BA40}"/>
              </a:ext>
            </a:extLst>
          </p:cNvPr>
          <p:cNvCxnSpPr>
            <a:cxnSpLocks/>
          </p:cNvCxnSpPr>
          <p:nvPr/>
        </p:nvCxnSpPr>
        <p:spPr>
          <a:xfrm>
            <a:off x="719398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1387434-AD7B-4A14-B747-6933069A2BE4}"/>
              </a:ext>
            </a:extLst>
          </p:cNvPr>
          <p:cNvSpPr txBox="1"/>
          <p:nvPr/>
        </p:nvSpPr>
        <p:spPr>
          <a:xfrm>
            <a:off x="7044748"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cxnSp>
        <p:nvCxnSpPr>
          <p:cNvPr id="40" name="Straight Connector 39">
            <a:extLst>
              <a:ext uri="{FF2B5EF4-FFF2-40B4-BE49-F238E27FC236}">
                <a16:creationId xmlns:a16="http://schemas.microsoft.com/office/drawing/2014/main" id="{80665CF6-0867-4FA3-B143-CD92E3DFAB5C}"/>
              </a:ext>
            </a:extLst>
          </p:cNvPr>
          <p:cNvCxnSpPr>
            <a:cxnSpLocks/>
          </p:cNvCxnSpPr>
          <p:nvPr/>
        </p:nvCxnSpPr>
        <p:spPr>
          <a:xfrm>
            <a:off x="7198335"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4A83870-8A49-4D93-86B0-51E24B6A4358}"/>
              </a:ext>
            </a:extLst>
          </p:cNvPr>
          <p:cNvCxnSpPr>
            <a:cxnSpLocks/>
          </p:cNvCxnSpPr>
          <p:nvPr/>
        </p:nvCxnSpPr>
        <p:spPr>
          <a:xfrm>
            <a:off x="5781992"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EDDA569-7926-45D5-A3E7-0E174115CD1A}"/>
              </a:ext>
            </a:extLst>
          </p:cNvPr>
          <p:cNvSpPr txBox="1"/>
          <p:nvPr/>
        </p:nvSpPr>
        <p:spPr>
          <a:xfrm>
            <a:off x="5625539"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cxnSp>
        <p:nvCxnSpPr>
          <p:cNvPr id="44" name="Straight Connector 43">
            <a:extLst>
              <a:ext uri="{FF2B5EF4-FFF2-40B4-BE49-F238E27FC236}">
                <a16:creationId xmlns:a16="http://schemas.microsoft.com/office/drawing/2014/main" id="{DA1603F3-221A-42DB-A984-509FE16F72B6}"/>
              </a:ext>
            </a:extLst>
          </p:cNvPr>
          <p:cNvCxnSpPr>
            <a:cxnSpLocks/>
          </p:cNvCxnSpPr>
          <p:nvPr/>
        </p:nvCxnSpPr>
        <p:spPr>
          <a:xfrm>
            <a:off x="4197869"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D965605-F455-4814-8D4E-AA0E36FCDF34}"/>
              </a:ext>
            </a:extLst>
          </p:cNvPr>
          <p:cNvSpPr txBox="1"/>
          <p:nvPr/>
        </p:nvSpPr>
        <p:spPr>
          <a:xfrm>
            <a:off x="4041416"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cxnSp>
        <p:nvCxnSpPr>
          <p:cNvPr id="46" name="Straight Connector 45">
            <a:extLst>
              <a:ext uri="{FF2B5EF4-FFF2-40B4-BE49-F238E27FC236}">
                <a16:creationId xmlns:a16="http://schemas.microsoft.com/office/drawing/2014/main" id="{E0233B6B-8CEA-4126-AE61-7EBCBA912875}"/>
              </a:ext>
            </a:extLst>
          </p:cNvPr>
          <p:cNvCxnSpPr>
            <a:cxnSpLocks/>
          </p:cNvCxnSpPr>
          <p:nvPr/>
        </p:nvCxnSpPr>
        <p:spPr>
          <a:xfrm>
            <a:off x="3519758" y="615689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7B4DBDA-458E-4A08-8AD2-60719A34E98D}"/>
              </a:ext>
            </a:extLst>
          </p:cNvPr>
          <p:cNvSpPr txBox="1"/>
          <p:nvPr/>
        </p:nvSpPr>
        <p:spPr>
          <a:xfrm>
            <a:off x="3363305" y="6346145"/>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49" name="Oval 48">
            <a:extLst>
              <a:ext uri="{FF2B5EF4-FFF2-40B4-BE49-F238E27FC236}">
                <a16:creationId xmlns:a16="http://schemas.microsoft.com/office/drawing/2014/main" id="{67431AE2-ACB9-49A0-83FE-662287E0F0A6}"/>
              </a:ext>
            </a:extLst>
          </p:cNvPr>
          <p:cNvSpPr/>
          <p:nvPr/>
        </p:nvSpPr>
        <p:spPr>
          <a:xfrm>
            <a:off x="4152149" y="51663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A67D62-AAE1-42A4-995F-EBBCEE99669B}"/>
              </a:ext>
            </a:extLst>
          </p:cNvPr>
          <p:cNvSpPr/>
          <p:nvPr/>
        </p:nvSpPr>
        <p:spPr>
          <a:xfrm>
            <a:off x="7161787" y="493294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9710A5-894E-42B8-99FF-38858241E201}"/>
              </a:ext>
            </a:extLst>
          </p:cNvPr>
          <p:cNvSpPr/>
          <p:nvPr/>
        </p:nvSpPr>
        <p:spPr>
          <a:xfrm>
            <a:off x="7407501" y="45400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1BD34AF-DB6F-4305-B723-637D72662B8D}"/>
              </a:ext>
            </a:extLst>
          </p:cNvPr>
          <p:cNvSpPr/>
          <p:nvPr/>
        </p:nvSpPr>
        <p:spPr>
          <a:xfrm>
            <a:off x="3471973" y="556071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B3CD4C4-2B63-4060-86BE-8C8DC918CC92}"/>
              </a:ext>
            </a:extLst>
          </p:cNvPr>
          <p:cNvSpPr txBox="1"/>
          <p:nvPr/>
        </p:nvSpPr>
        <p:spPr>
          <a:xfrm>
            <a:off x="3134255" y="5160608"/>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1</a:t>
            </a:r>
          </a:p>
        </p:txBody>
      </p:sp>
      <p:sp>
        <p:nvSpPr>
          <p:cNvPr id="32" name="TextBox 31">
            <a:extLst>
              <a:ext uri="{FF2B5EF4-FFF2-40B4-BE49-F238E27FC236}">
                <a16:creationId xmlns:a16="http://schemas.microsoft.com/office/drawing/2014/main" id="{0D658664-6D70-4B3E-87EA-2A36083670D7}"/>
              </a:ext>
            </a:extLst>
          </p:cNvPr>
          <p:cNvSpPr txBox="1"/>
          <p:nvPr/>
        </p:nvSpPr>
        <p:spPr>
          <a:xfrm>
            <a:off x="3960430" y="4696631"/>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2</a:t>
            </a:r>
          </a:p>
        </p:txBody>
      </p:sp>
      <p:sp>
        <p:nvSpPr>
          <p:cNvPr id="48" name="TextBox 47">
            <a:extLst>
              <a:ext uri="{FF2B5EF4-FFF2-40B4-BE49-F238E27FC236}">
                <a16:creationId xmlns:a16="http://schemas.microsoft.com/office/drawing/2014/main" id="{59AF00DF-B481-40F8-99AB-765AE348C979}"/>
              </a:ext>
            </a:extLst>
          </p:cNvPr>
          <p:cNvSpPr txBox="1"/>
          <p:nvPr/>
        </p:nvSpPr>
        <p:spPr>
          <a:xfrm>
            <a:off x="7260799" y="476362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4</a:t>
            </a:r>
          </a:p>
        </p:txBody>
      </p:sp>
      <p:sp>
        <p:nvSpPr>
          <p:cNvPr id="51" name="TextBox 50">
            <a:extLst>
              <a:ext uri="{FF2B5EF4-FFF2-40B4-BE49-F238E27FC236}">
                <a16:creationId xmlns:a16="http://schemas.microsoft.com/office/drawing/2014/main" id="{7240DC6B-6CAC-45E6-9F80-D9DEAF022F84}"/>
              </a:ext>
            </a:extLst>
          </p:cNvPr>
          <p:cNvSpPr txBox="1"/>
          <p:nvPr/>
        </p:nvSpPr>
        <p:spPr>
          <a:xfrm>
            <a:off x="7534207" y="427207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5</a:t>
            </a:r>
          </a:p>
        </p:txBody>
      </p:sp>
      <p:sp>
        <p:nvSpPr>
          <p:cNvPr id="57" name="Oval 56">
            <a:extLst>
              <a:ext uri="{FF2B5EF4-FFF2-40B4-BE49-F238E27FC236}">
                <a16:creationId xmlns:a16="http://schemas.microsoft.com/office/drawing/2014/main" id="{37BE2271-68EB-4FCD-A798-5D56A2A7A6FC}"/>
              </a:ext>
            </a:extLst>
          </p:cNvPr>
          <p:cNvSpPr/>
          <p:nvPr/>
        </p:nvSpPr>
        <p:spPr>
          <a:xfrm>
            <a:off x="5732497" y="459668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D84FD0E4-68C6-47C3-A7CE-4C423C34574B}"/>
              </a:ext>
            </a:extLst>
          </p:cNvPr>
          <p:cNvSpPr txBox="1"/>
          <p:nvPr/>
        </p:nvSpPr>
        <p:spPr>
          <a:xfrm>
            <a:off x="5349059" y="4285053"/>
            <a:ext cx="383438"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r>
              <a:rPr lang="en-US" sz="2000" baseline="-25000" dirty="0">
                <a:solidFill>
                  <a:schemeClr val="bg1"/>
                </a:solidFill>
                <a:latin typeface="Times New Roman" panose="02020603050405020304" pitchFamily="18" charset="0"/>
                <a:cs typeface="Times New Roman" panose="02020603050405020304" pitchFamily="18" charset="0"/>
              </a:rPr>
              <a:t>3</a:t>
            </a:r>
          </a:p>
        </p:txBody>
      </p:sp>
      <p:graphicFrame>
        <p:nvGraphicFramePr>
          <p:cNvPr id="34" name="Object 33">
            <a:extLst>
              <a:ext uri="{FF2B5EF4-FFF2-40B4-BE49-F238E27FC236}">
                <a16:creationId xmlns:a16="http://schemas.microsoft.com/office/drawing/2014/main" id="{9031ADAF-6771-47DF-A068-1409F91541EE}"/>
              </a:ext>
            </a:extLst>
          </p:cNvPr>
          <p:cNvGraphicFramePr>
            <a:graphicFrameLocks noChangeAspect="1"/>
          </p:cNvGraphicFramePr>
          <p:nvPr>
            <p:extLst>
              <p:ext uri="{D42A27DB-BD31-4B8C-83A1-F6EECF244321}">
                <p14:modId xmlns:p14="http://schemas.microsoft.com/office/powerpoint/2010/main" val="3430609526"/>
              </p:ext>
            </p:extLst>
          </p:nvPr>
        </p:nvGraphicFramePr>
        <p:xfrm>
          <a:off x="3188070" y="2811153"/>
          <a:ext cx="2028825" cy="811212"/>
        </p:xfrm>
        <a:graphic>
          <a:graphicData uri="http://schemas.openxmlformats.org/presentationml/2006/ole">
            <mc:AlternateContent xmlns:mc="http://schemas.openxmlformats.org/markup-compatibility/2006">
              <mc:Choice xmlns:v="urn:schemas-microsoft-com:vml" Requires="v">
                <p:oleObj spid="_x0000_s17416" name="Equation" r:id="rId6" imgW="1143000" imgH="457200" progId="Equation.DSMT4">
                  <p:embed/>
                </p:oleObj>
              </mc:Choice>
              <mc:Fallback>
                <p:oleObj name="Equation" r:id="rId6" imgW="1143000" imgH="457200" progId="Equation.DSMT4">
                  <p:embed/>
                  <p:pic>
                    <p:nvPicPr>
                      <p:cNvPr id="33" name="Object 32">
                        <a:extLst>
                          <a:ext uri="{FF2B5EF4-FFF2-40B4-BE49-F238E27FC236}">
                            <a16:creationId xmlns:a16="http://schemas.microsoft.com/office/drawing/2014/main" id="{C719FE3E-E4A1-4A9A-A5EE-AF04EF943B76}"/>
                          </a:ext>
                        </a:extLst>
                      </p:cNvPr>
                      <p:cNvPicPr/>
                      <p:nvPr/>
                    </p:nvPicPr>
                    <p:blipFill>
                      <a:blip r:embed="rId7"/>
                      <a:stretch>
                        <a:fillRect/>
                      </a:stretch>
                    </p:blipFill>
                    <p:spPr>
                      <a:xfrm>
                        <a:off x="3188070" y="2811153"/>
                        <a:ext cx="2028825" cy="811212"/>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id="{82008C4C-C4F6-4436-87C7-4242A3BEFC57}"/>
              </a:ext>
            </a:extLst>
          </p:cNvPr>
          <p:cNvGraphicFramePr>
            <a:graphicFrameLocks noChangeAspect="1"/>
          </p:cNvGraphicFramePr>
          <p:nvPr>
            <p:extLst>
              <p:ext uri="{D42A27DB-BD31-4B8C-83A1-F6EECF244321}">
                <p14:modId xmlns:p14="http://schemas.microsoft.com/office/powerpoint/2010/main" val="2793295296"/>
              </p:ext>
            </p:extLst>
          </p:nvPr>
        </p:nvGraphicFramePr>
        <p:xfrm>
          <a:off x="3022282" y="3553870"/>
          <a:ext cx="1398588" cy="766762"/>
        </p:xfrm>
        <a:graphic>
          <a:graphicData uri="http://schemas.openxmlformats.org/presentationml/2006/ole">
            <mc:AlternateContent xmlns:mc="http://schemas.openxmlformats.org/markup-compatibility/2006">
              <mc:Choice xmlns:v="urn:schemas-microsoft-com:vml" Requires="v">
                <p:oleObj spid="_x0000_s17417" name="Equation" r:id="rId8" imgW="787320" imgH="431640" progId="Equation.DSMT4">
                  <p:embed/>
                </p:oleObj>
              </mc:Choice>
              <mc:Fallback>
                <p:oleObj name="Equation" r:id="rId8" imgW="787320" imgH="431640" progId="Equation.DSMT4">
                  <p:embed/>
                  <p:pic>
                    <p:nvPicPr>
                      <p:cNvPr id="34" name="Object 33">
                        <a:extLst>
                          <a:ext uri="{FF2B5EF4-FFF2-40B4-BE49-F238E27FC236}">
                            <a16:creationId xmlns:a16="http://schemas.microsoft.com/office/drawing/2014/main" id="{9031ADAF-6771-47DF-A068-1409F91541EE}"/>
                          </a:ext>
                        </a:extLst>
                      </p:cNvPr>
                      <p:cNvPicPr/>
                      <p:nvPr/>
                    </p:nvPicPr>
                    <p:blipFill>
                      <a:blip r:embed="rId9"/>
                      <a:stretch>
                        <a:fillRect/>
                      </a:stretch>
                    </p:blipFill>
                    <p:spPr>
                      <a:xfrm>
                        <a:off x="3022282" y="3553870"/>
                        <a:ext cx="1398588" cy="766762"/>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82482770-AEF9-4F0D-940F-07BE0FBC043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03703643"/>
      </p:ext>
    </p:extLst>
  </p:cSld>
  <p:clrMapOvr>
    <a:masterClrMapping/>
  </p:clrMapOvr>
  <mc:AlternateContent xmlns:mc="http://schemas.openxmlformats.org/markup-compatibility/2006" xmlns:p14="http://schemas.microsoft.com/office/powerpoint/2010/main">
    <mc:Choice Requires="p14">
      <p:transition spd="slow" p14:dur="2000" advTm="50764"/>
    </mc:Choice>
    <mc:Fallback xmlns="">
      <p:transition spd="slow" advTm="50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the idea of finding the solution such that </a:t>
            </a:r>
            <a:r>
              <a:rPr lang="en-US" i="1" dirty="0">
                <a:latin typeface="Times New Roman" panose="02020603050405020304" pitchFamily="18" charset="0"/>
              </a:rPr>
              <a:t>A</a:t>
            </a:r>
            <a:r>
              <a:rPr lang="en-US" b="1" dirty="0">
                <a:latin typeface="Times New Roman" panose="02020603050405020304" pitchFamily="18" charset="0"/>
              </a:rPr>
              <a:t>u</a:t>
            </a:r>
            <a:r>
              <a:rPr lang="en-US" b="1" dirty="0"/>
              <a:t> </a:t>
            </a:r>
            <a:r>
              <a:rPr lang="en-US" dirty="0"/>
              <a:t>is</a:t>
            </a:r>
            <a:br>
              <a:rPr lang="en-US" dirty="0"/>
            </a:br>
            <a:r>
              <a:rPr lang="en-US" dirty="0"/>
              <a:t>closest to a </a:t>
            </a:r>
            <a:r>
              <a:rPr lang="en-US"/>
              <a:t>target vector </a:t>
            </a:r>
            <a:r>
              <a:rPr lang="en-US" b="1" dirty="0">
                <a:latin typeface="Times New Roman" panose="02020603050405020304" pitchFamily="18" charset="0"/>
              </a:rPr>
              <a:t>v</a:t>
            </a:r>
            <a:endParaRPr lang="en-US" dirty="0">
              <a:latin typeface="Times New Roman" panose="02020603050405020304" pitchFamily="18" charset="0"/>
            </a:endParaRPr>
          </a:p>
          <a:p>
            <a:pPr lvl="1"/>
            <a:r>
              <a:rPr lang="en-US" dirty="0"/>
              <a:t>Know that this requires you to solve </a:t>
            </a:r>
            <a:r>
              <a:rPr lang="en-US" i="1" dirty="0" err="1">
                <a:latin typeface="Times New Roman" panose="02020603050405020304" pitchFamily="18" charset="0"/>
              </a:rPr>
              <a:t>A</a:t>
            </a:r>
            <a:r>
              <a:rPr lang="en-US" baseline="30000" dirty="0" err="1">
                <a:latin typeface="Times New Roman" panose="02020603050405020304" pitchFamily="18" charset="0"/>
              </a:rPr>
              <a:t>T</a:t>
            </a:r>
            <a:r>
              <a:rPr lang="en-US" i="1" dirty="0" err="1">
                <a:latin typeface="Times New Roman" panose="02020603050405020304" pitchFamily="18" charset="0"/>
              </a:rPr>
              <a:t>A</a:t>
            </a:r>
            <a:r>
              <a:rPr lang="en-US" b="1" dirty="0" err="1">
                <a:latin typeface="Times New Roman" panose="02020603050405020304" pitchFamily="18" charset="0"/>
              </a:rPr>
              <a:t>u</a:t>
            </a:r>
            <a:r>
              <a:rPr lang="en-US" dirty="0">
                <a:latin typeface="Times New Roman" panose="02020603050405020304" pitchFamily="18" charset="0"/>
              </a:rPr>
              <a:t> = </a:t>
            </a:r>
            <a:r>
              <a:rPr lang="en-US" i="1" dirty="0" err="1">
                <a:latin typeface="Times New Roman" panose="02020603050405020304" pitchFamily="18" charset="0"/>
              </a:rPr>
              <a:t>A</a:t>
            </a:r>
            <a:r>
              <a:rPr lang="en-US" baseline="30000" dirty="0" err="1">
                <a:latin typeface="Times New Roman" panose="02020603050405020304" pitchFamily="18" charset="0"/>
              </a:rPr>
              <a:t>T</a:t>
            </a:r>
            <a:r>
              <a:rPr lang="en-US" b="1" dirty="0" err="1">
                <a:latin typeface="Times New Roman" panose="02020603050405020304" pitchFamily="18" charset="0"/>
              </a:rPr>
              <a:t>v</a:t>
            </a:r>
            <a:endParaRPr lang="en-US" dirty="0">
              <a:latin typeface="Times New Roman" panose="02020603050405020304" pitchFamily="18" charset="0"/>
            </a:endParaRPr>
          </a:p>
          <a:p>
            <a:pPr lvl="1"/>
            <a:r>
              <a:rPr lang="en-US" dirty="0"/>
              <a:t>Understand that this can be used to find least-squares best-fitting polynomials passing through data</a:t>
            </a:r>
          </a:p>
          <a:p>
            <a:pPr lvl="2"/>
            <a:r>
              <a:rPr lang="en-US" dirty="0"/>
              <a:t>We can find a least-squares constant polynomial,</a:t>
            </a:r>
            <a:br>
              <a:rPr lang="en-US" dirty="0"/>
            </a:br>
            <a:r>
              <a:rPr lang="en-US" dirty="0"/>
              <a:t>least-squares linear polynomial, </a:t>
            </a:r>
            <a:br>
              <a:rPr lang="en-US" dirty="0"/>
            </a:br>
            <a:r>
              <a:rPr lang="en-US" dirty="0"/>
              <a:t>least-squares quadratic polynomial and others</a:t>
            </a:r>
            <a:endParaRPr lang="en-US" dirty="0">
              <a:latin typeface="Times New Roman" panose="02020603050405020304" pitchFamily="18" charset="0"/>
            </a:endParaRPr>
          </a:p>
          <a:p>
            <a:pPr marL="457200" lvl="1"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Least-squares best-fitting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25</a:t>
            </a:fld>
            <a:endParaRPr lang="en-CA"/>
          </a:p>
        </p:txBody>
      </p:sp>
      <p:pic>
        <p:nvPicPr>
          <p:cNvPr id="11" name="Audio 10">
            <a:hlinkClick r:id="" action="ppaction://media"/>
            <a:extLst>
              <a:ext uri="{FF2B5EF4-FFF2-40B4-BE49-F238E27FC236}">
                <a16:creationId xmlns:a16="http://schemas.microsoft.com/office/drawing/2014/main" id="{8B565BB0-6C49-4862-B0B7-60F9ADB8296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77094"/>
    </mc:Choice>
    <mc:Fallback xmlns="">
      <p:transition spd="slow" advTm="77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https://en.wikipedia.org/wiki/Least_squares</a:t>
            </a:r>
          </a:p>
        </p:txBody>
      </p:sp>
      <p:sp>
        <p:nvSpPr>
          <p:cNvPr id="4" name="Footer Placeholder 3"/>
          <p:cNvSpPr>
            <a:spLocks noGrp="1"/>
          </p:cNvSpPr>
          <p:nvPr>
            <p:ph type="ftr" sz="quarter" idx="11"/>
          </p:nvPr>
        </p:nvSpPr>
        <p:spPr/>
        <p:txBody>
          <a:bodyPr/>
          <a:lstStyle/>
          <a:p>
            <a:r>
              <a:rPr lang="en-US"/>
              <a:t>Least-squares best-fitting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26</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Least-squares best-fitting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27</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Least-squares best-fitting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28</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Least-squares best-fitting polynomials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29</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From linear algebra:</a:t>
            </a:r>
          </a:p>
          <a:p>
            <a:pPr lvl="1"/>
            <a:r>
              <a:rPr lang="en-US" dirty="0"/>
              <a:t>Suppose  that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R</a:t>
            </a:r>
            <a:r>
              <a:rPr lang="en-US" baseline="30000" dirty="0">
                <a:latin typeface="Times New Roman" panose="02020603050405020304" pitchFamily="18" charset="0"/>
              </a:rPr>
              <a:t>2</a:t>
            </a:r>
            <a:r>
              <a:rPr lang="en-US" dirty="0">
                <a:latin typeface="Times New Roman" panose="02020603050405020304" pitchFamily="18" charset="0"/>
              </a:rPr>
              <a:t> →</a:t>
            </a:r>
            <a:r>
              <a:rPr lang="en-US" b="1" dirty="0">
                <a:latin typeface="Times New Roman" panose="02020603050405020304" pitchFamily="18" charset="0"/>
              </a:rPr>
              <a:t> R</a:t>
            </a:r>
            <a:r>
              <a:rPr lang="en-US" baseline="30000" dirty="0">
                <a:latin typeface="Times New Roman" panose="02020603050405020304" pitchFamily="18" charset="0"/>
              </a:rPr>
              <a:t>4</a:t>
            </a:r>
            <a:r>
              <a:rPr lang="en-US" dirty="0"/>
              <a:t> and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v</a:t>
            </a:r>
            <a:r>
              <a:rPr lang="en-US" dirty="0"/>
              <a:t> has no solution</a:t>
            </a:r>
          </a:p>
          <a:p>
            <a:pPr lvl="1"/>
            <a:r>
              <a:rPr lang="en-US" dirty="0"/>
              <a:t>If the columns of </a:t>
            </a:r>
            <a:r>
              <a:rPr lang="en-US" i="1" dirty="0">
                <a:latin typeface="Times New Roman" panose="02020603050405020304" pitchFamily="18" charset="0"/>
              </a:rPr>
              <a:t>A</a:t>
            </a:r>
            <a:r>
              <a:rPr lang="en-US" dirty="0"/>
              <a:t> are linearly independent,</a:t>
            </a:r>
            <a:br>
              <a:rPr lang="en-US" dirty="0"/>
            </a:br>
            <a:r>
              <a:rPr lang="en-US" dirty="0"/>
              <a:t>	this requires that the system is overdetermined with rank </a:t>
            </a:r>
            <a:r>
              <a:rPr lang="en-US" dirty="0" smtClean="0"/>
              <a:t>2</a:t>
            </a:r>
            <a:endParaRPr lang="en-US" dirty="0"/>
          </a:p>
          <a:p>
            <a:pPr lvl="2"/>
            <a:r>
              <a:rPr lang="en-US" dirty="0"/>
              <a:t>That is, there are more equations than unknowns and the system is inconsistent</a:t>
            </a:r>
            <a:endParaRPr lang="en-US" baseline="-25000" dirty="0"/>
          </a:p>
          <a:p>
            <a:pPr lvl="1"/>
            <a:endParaRPr lang="en-US" baseline="-25000" dirty="0"/>
          </a:p>
          <a:p>
            <a:pPr lvl="1"/>
            <a:endParaRPr lang="en-US" dirty="0"/>
          </a:p>
          <a:p>
            <a:endParaRPr lang="en-US" cap="small" dirty="0"/>
          </a:p>
        </p:txBody>
      </p:sp>
      <p:sp>
        <p:nvSpPr>
          <p:cNvPr id="4" name="Footer Placeholder 3"/>
          <p:cNvSpPr>
            <a:spLocks noGrp="1"/>
          </p:cNvSpPr>
          <p:nvPr>
            <p:ph type="ftr" sz="quarter" idx="11"/>
          </p:nvPr>
        </p:nvSpPr>
        <p:spPr/>
        <p:txBody>
          <a:bodyPr/>
          <a:lstStyle/>
          <a:p>
            <a:r>
              <a:rPr lang="en-US"/>
              <a:t>Least-squares best-fitting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8" name="Object 7">
            <a:extLst>
              <a:ext uri="{FF2B5EF4-FFF2-40B4-BE49-F238E27FC236}">
                <a16:creationId xmlns:a16="http://schemas.microsoft.com/office/drawing/2014/main" id="{988E51FD-4599-4F3F-930C-66BDE74E1EF8}"/>
              </a:ext>
            </a:extLst>
          </p:cNvPr>
          <p:cNvGraphicFramePr>
            <a:graphicFrameLocks noChangeAspect="1"/>
          </p:cNvGraphicFramePr>
          <p:nvPr>
            <p:extLst>
              <p:ext uri="{D42A27DB-BD31-4B8C-83A1-F6EECF244321}">
                <p14:modId xmlns:p14="http://schemas.microsoft.com/office/powerpoint/2010/main" val="3978850630"/>
              </p:ext>
            </p:extLst>
          </p:nvPr>
        </p:nvGraphicFramePr>
        <p:xfrm>
          <a:off x="3231356" y="3865053"/>
          <a:ext cx="2681287" cy="1619250"/>
        </p:xfrm>
        <a:graphic>
          <a:graphicData uri="http://schemas.openxmlformats.org/presentationml/2006/ole">
            <mc:AlternateContent xmlns:mc="http://schemas.openxmlformats.org/markup-compatibility/2006">
              <mc:Choice xmlns:v="urn:schemas-microsoft-com:vml" Requires="v">
                <p:oleObj spid="_x0000_s1029" name="Equation" r:id="rId6" imgW="1511280" imgH="914400" progId="Equation.DSMT4">
                  <p:embed/>
                </p:oleObj>
              </mc:Choice>
              <mc:Fallback>
                <p:oleObj name="Equation" r:id="rId6" imgW="1511280" imgH="914400" progId="Equation.DSMT4">
                  <p:embed/>
                  <p:pic>
                    <p:nvPicPr>
                      <p:cNvPr id="6" name="Object 5">
                        <a:extLst>
                          <a:ext uri="{FF2B5EF4-FFF2-40B4-BE49-F238E27FC236}">
                            <a16:creationId xmlns:a16="http://schemas.microsoft.com/office/drawing/2014/main" id="{F7321A54-B44D-4389-BDBA-8BE2DAE2F033}"/>
                          </a:ext>
                        </a:extLst>
                      </p:cNvPr>
                      <p:cNvPicPr/>
                      <p:nvPr/>
                    </p:nvPicPr>
                    <p:blipFill>
                      <a:blip r:embed="rId7"/>
                      <a:stretch>
                        <a:fillRect/>
                      </a:stretch>
                    </p:blipFill>
                    <p:spPr>
                      <a:xfrm>
                        <a:off x="3231356" y="3865053"/>
                        <a:ext cx="2681287" cy="1619250"/>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932AD08C-4F1C-4CCC-9EF0-4A3E9BD9063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987754070"/>
      </p:ext>
    </p:extLst>
  </p:cSld>
  <p:clrMapOvr>
    <a:masterClrMapping/>
  </p:clrMapOvr>
  <mc:AlternateContent xmlns:mc="http://schemas.openxmlformats.org/markup-compatibility/2006" xmlns:p14="http://schemas.microsoft.com/office/powerpoint/2010/main">
    <mc:Choice Requires="p14">
      <p:transition spd="slow" p14:dur="2000" advTm="61468"/>
    </mc:Choice>
    <mc:Fallback xmlns="">
      <p:transition spd="slow" advTm="61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From linear algebra:</a:t>
            </a:r>
          </a:p>
          <a:p>
            <a:pPr lvl="1"/>
            <a:r>
              <a:rPr lang="en-US" dirty="0" smtClean="0"/>
              <a:t>A simple example:</a:t>
            </a:r>
          </a:p>
          <a:p>
            <a:pPr lvl="1"/>
            <a:endParaRPr lang="en-US" dirty="0"/>
          </a:p>
          <a:p>
            <a:pPr lvl="1"/>
            <a:endParaRPr lang="en-US" dirty="0" smtClean="0"/>
          </a:p>
          <a:p>
            <a:pPr lvl="1"/>
            <a:endParaRPr lang="en-US" dirty="0"/>
          </a:p>
          <a:p>
            <a:pPr lvl="1"/>
            <a:endParaRPr lang="en-US" dirty="0" smtClean="0"/>
          </a:p>
          <a:p>
            <a:pPr lvl="1"/>
            <a:r>
              <a:rPr lang="en-US" dirty="0" smtClean="0"/>
              <a:t>The first two rows indicate that </a:t>
            </a:r>
            <a:r>
              <a:rPr lang="en-US" i="1" dirty="0" smtClean="0">
                <a:latin typeface="Times New Roman" panose="02020603050405020304" pitchFamily="18" charset="0"/>
              </a:rPr>
              <a:t>u</a:t>
            </a:r>
            <a:r>
              <a:rPr lang="en-US" baseline="-25000" dirty="0" smtClean="0">
                <a:latin typeface="Times New Roman" panose="02020603050405020304" pitchFamily="18" charset="0"/>
              </a:rPr>
              <a:t>1</a:t>
            </a:r>
            <a:r>
              <a:rPr lang="en-US" dirty="0" smtClean="0">
                <a:latin typeface="Times New Roman" panose="02020603050405020304" pitchFamily="18" charset="0"/>
              </a:rPr>
              <a:t> = </a:t>
            </a:r>
            <a:r>
              <a:rPr lang="en-US" i="1" dirty="0" smtClean="0">
                <a:latin typeface="Times New Roman" panose="02020603050405020304" pitchFamily="18" charset="0"/>
              </a:rPr>
              <a:t>u</a:t>
            </a:r>
            <a:r>
              <a:rPr lang="en-US" baseline="-25000" dirty="0" smtClean="0">
                <a:latin typeface="Times New Roman" panose="02020603050405020304" pitchFamily="18" charset="0"/>
              </a:rPr>
              <a:t>2</a:t>
            </a:r>
            <a:r>
              <a:rPr lang="en-US" dirty="0" smtClean="0">
                <a:latin typeface="Times New Roman" panose="02020603050405020304" pitchFamily="18" charset="0"/>
              </a:rPr>
              <a:t> = 1</a:t>
            </a:r>
          </a:p>
          <a:p>
            <a:pPr lvl="1"/>
            <a:r>
              <a:rPr lang="en-US" dirty="0" smtClean="0"/>
              <a:t>In this case, however,  </a:t>
            </a:r>
            <a:r>
              <a:rPr lang="en-US" dirty="0" smtClean="0">
                <a:latin typeface="Times New Roman" panose="02020603050405020304" pitchFamily="18" charset="0"/>
              </a:rPr>
              <a:t>2</a:t>
            </a:r>
            <a:r>
              <a:rPr lang="en-US" i="1" dirty="0" smtClean="0">
                <a:latin typeface="Times New Roman" panose="02020603050405020304" pitchFamily="18" charset="0"/>
              </a:rPr>
              <a:t>u</a:t>
            </a:r>
            <a:r>
              <a:rPr lang="en-US" baseline="-25000" dirty="0" smtClean="0">
                <a:latin typeface="Times New Roman" panose="02020603050405020304" pitchFamily="18" charset="0"/>
              </a:rPr>
              <a:t>1</a:t>
            </a:r>
            <a:r>
              <a:rPr lang="en-US" dirty="0" smtClean="0">
                <a:latin typeface="Times New Roman" panose="02020603050405020304" pitchFamily="18" charset="0"/>
              </a:rPr>
              <a:t> + 3</a:t>
            </a:r>
            <a:r>
              <a:rPr lang="en-US" i="1" dirty="0" smtClean="0">
                <a:latin typeface="Times New Roman" panose="02020603050405020304" pitchFamily="18" charset="0"/>
              </a:rPr>
              <a:t>u</a:t>
            </a:r>
            <a:r>
              <a:rPr lang="en-US" baseline="-25000" dirty="0" smtClean="0">
                <a:latin typeface="Times New Roman" panose="02020603050405020304" pitchFamily="18" charset="0"/>
              </a:rPr>
              <a:t>2</a:t>
            </a:r>
            <a:r>
              <a:rPr lang="en-US" dirty="0" smtClean="0">
                <a:latin typeface="Times New Roman" panose="02020603050405020304" pitchFamily="18" charset="0"/>
              </a:rPr>
              <a:t> = 5</a:t>
            </a:r>
            <a:r>
              <a:rPr lang="en-US" dirty="0" smtClean="0"/>
              <a:t>, and not </a:t>
            </a:r>
            <a:r>
              <a:rPr lang="en-US" dirty="0" smtClean="0">
                <a:latin typeface="Times New Roman" panose="02020603050405020304" pitchFamily="18" charset="0"/>
              </a:rPr>
              <a:t>8</a:t>
            </a:r>
          </a:p>
          <a:p>
            <a:pPr lvl="1"/>
            <a:r>
              <a:rPr lang="en-US" dirty="0" smtClean="0"/>
              <a:t>Thus, this system of three linear equations in two unknowns is inconsistent</a:t>
            </a:r>
          </a:p>
          <a:p>
            <a:pPr lvl="2"/>
            <a:r>
              <a:rPr lang="en-US" dirty="0" smtClean="0"/>
              <a:t>No solution exists</a:t>
            </a:r>
            <a:endParaRPr lang="en-US" dirty="0"/>
          </a:p>
          <a:p>
            <a:pPr lvl="1"/>
            <a:endParaRPr lang="en-US" baseline="-25000" dirty="0"/>
          </a:p>
          <a:p>
            <a:pPr lvl="1"/>
            <a:endParaRPr lang="en-US" dirty="0"/>
          </a:p>
          <a:p>
            <a:endParaRPr lang="en-US" cap="small" dirty="0"/>
          </a:p>
        </p:txBody>
      </p:sp>
      <p:sp>
        <p:nvSpPr>
          <p:cNvPr id="4" name="Footer Placeholder 3"/>
          <p:cNvSpPr>
            <a:spLocks noGrp="1"/>
          </p:cNvSpPr>
          <p:nvPr>
            <p:ph type="ftr" sz="quarter" idx="11"/>
          </p:nvPr>
        </p:nvSpPr>
        <p:spPr/>
        <p:txBody>
          <a:bodyPr/>
          <a:lstStyle/>
          <a:p>
            <a:r>
              <a:rPr lang="en-US"/>
              <a:t>Least-squares best-fitting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8" name="Object 7">
            <a:extLst>
              <a:ext uri="{FF2B5EF4-FFF2-40B4-BE49-F238E27FC236}">
                <a16:creationId xmlns:a16="http://schemas.microsoft.com/office/drawing/2014/main" id="{988E51FD-4599-4F3F-930C-66BDE74E1EF8}"/>
              </a:ext>
            </a:extLst>
          </p:cNvPr>
          <p:cNvGraphicFramePr>
            <a:graphicFrameLocks noChangeAspect="1"/>
          </p:cNvGraphicFramePr>
          <p:nvPr>
            <p:extLst>
              <p:ext uri="{D42A27DB-BD31-4B8C-83A1-F6EECF244321}">
                <p14:modId xmlns:p14="http://schemas.microsoft.com/office/powerpoint/2010/main" val="2746008496"/>
              </p:ext>
            </p:extLst>
          </p:nvPr>
        </p:nvGraphicFramePr>
        <p:xfrm>
          <a:off x="3169603" y="2439815"/>
          <a:ext cx="2071687" cy="1258887"/>
        </p:xfrm>
        <a:graphic>
          <a:graphicData uri="http://schemas.openxmlformats.org/presentationml/2006/ole">
            <mc:AlternateContent xmlns:mc="http://schemas.openxmlformats.org/markup-compatibility/2006">
              <mc:Choice xmlns:v="urn:schemas-microsoft-com:vml" Requires="v">
                <p:oleObj spid="_x0000_s18438" name="Equation" r:id="rId4" imgW="1168200" imgH="711000" progId="Equation.DSMT4">
                  <p:embed/>
                </p:oleObj>
              </mc:Choice>
              <mc:Fallback>
                <p:oleObj name="Equation" r:id="rId4" imgW="1168200" imgH="711000" progId="Equation.DSMT4">
                  <p:embed/>
                  <p:pic>
                    <p:nvPicPr>
                      <p:cNvPr id="8" name="Object 7">
                        <a:extLst>
                          <a:ext uri="{FF2B5EF4-FFF2-40B4-BE49-F238E27FC236}">
                            <a16:creationId xmlns:a16="http://schemas.microsoft.com/office/drawing/2014/main" id="{988E51FD-4599-4F3F-930C-66BDE74E1EF8}"/>
                          </a:ext>
                        </a:extLst>
                      </p:cNvPr>
                      <p:cNvPicPr/>
                      <p:nvPr/>
                    </p:nvPicPr>
                    <p:blipFill>
                      <a:blip r:embed="rId5"/>
                      <a:stretch>
                        <a:fillRect/>
                      </a:stretch>
                    </p:blipFill>
                    <p:spPr>
                      <a:xfrm>
                        <a:off x="3169603" y="2439815"/>
                        <a:ext cx="2071687" cy="1258887"/>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285713363"/>
      </p:ext>
    </p:extLst>
  </p:cSld>
  <p:clrMapOvr>
    <a:masterClrMapping/>
  </p:clrMapOvr>
  <mc:AlternateContent xmlns:mc="http://schemas.openxmlformats.org/markup-compatibility/2006" xmlns:p14="http://schemas.microsoft.com/office/powerpoint/2010/main">
    <mc:Choice Requires="p14">
      <p:transition spd="slow" p14:dur="2000" advTm="61468"/>
    </mc:Choice>
    <mc:Fallback xmlns="">
      <p:transition spd="slow" advTm="614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Thus, </a:t>
            </a:r>
            <a:r>
              <a:rPr lang="en-US" dirty="0" smtClean="0"/>
              <a:t>it is almost certain that</a:t>
            </a:r>
            <a:r>
              <a:rPr lang="en-US" dirty="0" smtClean="0"/>
              <a:t> </a:t>
            </a:r>
            <a:r>
              <a:rPr lang="en-US" dirty="0"/>
              <a:t>no linear combination of the columns of </a:t>
            </a:r>
            <a:r>
              <a:rPr lang="en-US" i="1" dirty="0">
                <a:latin typeface="Times New Roman" panose="02020603050405020304" pitchFamily="18" charset="0"/>
              </a:rPr>
              <a:t>A</a:t>
            </a:r>
            <a:r>
              <a:rPr lang="en-US" dirty="0"/>
              <a:t> that equals the target vector</a:t>
            </a:r>
          </a:p>
          <a:p>
            <a:pPr lvl="1"/>
            <a:r>
              <a:rPr lang="en-US" dirty="0"/>
              <a:t>Thus, for all </a:t>
            </a:r>
            <a:r>
              <a:rPr lang="en-US" i="1" dirty="0">
                <a:latin typeface="Times New Roman" panose="02020603050405020304" pitchFamily="18" charset="0"/>
              </a:rPr>
              <a:t>u</a:t>
            </a:r>
            <a:r>
              <a:rPr lang="en-US" baseline="-25000" dirty="0">
                <a:latin typeface="Times New Roman" panose="02020603050405020304" pitchFamily="18" charset="0"/>
              </a:rPr>
              <a:t>1</a:t>
            </a:r>
            <a:r>
              <a:rPr lang="en-US" dirty="0"/>
              <a:t> and </a:t>
            </a:r>
            <a:r>
              <a:rPr lang="en-US" i="1" dirty="0">
                <a:latin typeface="Times New Roman" panose="02020603050405020304" pitchFamily="18" charset="0"/>
              </a:rPr>
              <a:t>u</a:t>
            </a:r>
            <a:r>
              <a:rPr lang="en-US" baseline="-25000" dirty="0">
                <a:latin typeface="Times New Roman" panose="02020603050405020304" pitchFamily="18" charset="0"/>
              </a:rPr>
              <a:t>2</a:t>
            </a:r>
            <a:r>
              <a:rPr lang="en-US" dirty="0"/>
              <a:t>,</a:t>
            </a:r>
          </a:p>
          <a:p>
            <a:pPr lvl="2"/>
            <a:endParaRPr lang="en-US" dirty="0"/>
          </a:p>
          <a:p>
            <a:pPr lvl="2"/>
            <a:endParaRPr lang="en-US" dirty="0"/>
          </a:p>
          <a:p>
            <a:pPr lvl="2"/>
            <a:endParaRPr lang="en-US" dirty="0"/>
          </a:p>
          <a:p>
            <a:pPr lvl="2"/>
            <a:endParaRPr lang="en-US" dirty="0"/>
          </a:p>
          <a:p>
            <a:pPr lvl="2"/>
            <a:endParaRPr lang="en-US" dirty="0"/>
          </a:p>
          <a:p>
            <a:r>
              <a:rPr lang="en-US" dirty="0"/>
              <a:t>What’s the next-best choice?</a:t>
            </a:r>
          </a:p>
          <a:p>
            <a:pPr lvl="1"/>
            <a:r>
              <a:rPr lang="en-US" dirty="0"/>
              <a:t>How about, what linear combination is </a:t>
            </a:r>
            <a:r>
              <a:rPr lang="en-US" i="1" dirty="0"/>
              <a:t>closest to </a:t>
            </a:r>
            <a:r>
              <a:rPr lang="en-US" b="1" dirty="0">
                <a:latin typeface="Times New Roman" panose="02020603050405020304" pitchFamily="18" charset="0"/>
              </a:rPr>
              <a:t>v</a:t>
            </a:r>
            <a:r>
              <a:rPr lang="en-US" b="1" dirty="0"/>
              <a:t>?</a:t>
            </a:r>
            <a:endParaRPr lang="en-US" baseline="-25000" dirty="0"/>
          </a:p>
          <a:p>
            <a:pPr lvl="1"/>
            <a:endParaRPr lang="en-US" baseline="-25000" dirty="0"/>
          </a:p>
          <a:p>
            <a:pPr lvl="1"/>
            <a:endParaRPr lang="en-US" dirty="0"/>
          </a:p>
          <a:p>
            <a:endParaRPr lang="en-US" cap="small" dirty="0"/>
          </a:p>
        </p:txBody>
      </p:sp>
      <p:sp>
        <p:nvSpPr>
          <p:cNvPr id="4" name="Footer Placeholder 3"/>
          <p:cNvSpPr>
            <a:spLocks noGrp="1"/>
          </p:cNvSpPr>
          <p:nvPr>
            <p:ph type="ftr" sz="quarter" idx="11"/>
          </p:nvPr>
        </p:nvSpPr>
        <p:spPr/>
        <p:txBody>
          <a:bodyPr/>
          <a:lstStyle/>
          <a:p>
            <a:r>
              <a:rPr lang="en-US"/>
              <a:t>Least-squares best-fitting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8" name="Object 7">
            <a:extLst>
              <a:ext uri="{FF2B5EF4-FFF2-40B4-BE49-F238E27FC236}">
                <a16:creationId xmlns:a16="http://schemas.microsoft.com/office/drawing/2014/main" id="{988E51FD-4599-4F3F-930C-66BDE74E1EF8}"/>
              </a:ext>
            </a:extLst>
          </p:cNvPr>
          <p:cNvGraphicFramePr>
            <a:graphicFrameLocks noChangeAspect="1"/>
          </p:cNvGraphicFramePr>
          <p:nvPr>
            <p:extLst>
              <p:ext uri="{D42A27DB-BD31-4B8C-83A1-F6EECF244321}">
                <p14:modId xmlns:p14="http://schemas.microsoft.com/office/powerpoint/2010/main" val="580349841"/>
              </p:ext>
            </p:extLst>
          </p:nvPr>
        </p:nvGraphicFramePr>
        <p:xfrm>
          <a:off x="2939788" y="2812264"/>
          <a:ext cx="2906713" cy="1619250"/>
        </p:xfrm>
        <a:graphic>
          <a:graphicData uri="http://schemas.openxmlformats.org/presentationml/2006/ole">
            <mc:AlternateContent xmlns:mc="http://schemas.openxmlformats.org/markup-compatibility/2006">
              <mc:Choice xmlns:v="urn:schemas-microsoft-com:vml" Requires="v">
                <p:oleObj spid="_x0000_s2053" name="Equation" r:id="rId6" imgW="1638000" imgH="914400" progId="Equation.DSMT4">
                  <p:embed/>
                </p:oleObj>
              </mc:Choice>
              <mc:Fallback>
                <p:oleObj name="Equation" r:id="rId6" imgW="1638000" imgH="914400" progId="Equation.DSMT4">
                  <p:embed/>
                  <p:pic>
                    <p:nvPicPr>
                      <p:cNvPr id="8" name="Object 7">
                        <a:extLst>
                          <a:ext uri="{FF2B5EF4-FFF2-40B4-BE49-F238E27FC236}">
                            <a16:creationId xmlns:a16="http://schemas.microsoft.com/office/drawing/2014/main" id="{988E51FD-4599-4F3F-930C-66BDE74E1EF8}"/>
                          </a:ext>
                        </a:extLst>
                      </p:cNvPr>
                      <p:cNvPicPr/>
                      <p:nvPr/>
                    </p:nvPicPr>
                    <p:blipFill>
                      <a:blip r:embed="rId7"/>
                      <a:stretch>
                        <a:fillRect/>
                      </a:stretch>
                    </p:blipFill>
                    <p:spPr>
                      <a:xfrm>
                        <a:off x="2939788" y="2812264"/>
                        <a:ext cx="2906713" cy="161925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64B72977-D895-4823-8AB3-B4A86742CD7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165274640"/>
      </p:ext>
    </p:extLst>
  </p:cSld>
  <p:clrMapOvr>
    <a:masterClrMapping/>
  </p:clrMapOvr>
  <mc:AlternateContent xmlns:mc="http://schemas.openxmlformats.org/markup-compatibility/2006" xmlns:p14="http://schemas.microsoft.com/office/powerpoint/2010/main">
    <mc:Choice Requires="p14">
      <p:transition spd="slow" p14:dur="2000" advTm="48791"/>
    </mc:Choice>
    <mc:Fallback xmlns="">
      <p:transition spd="slow" advTm="48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Let </a:t>
            </a:r>
            <a:r>
              <a:rPr lang="en-US" i="1" dirty="0">
                <a:latin typeface="Times New Roman" panose="02020603050405020304" pitchFamily="18" charset="0"/>
              </a:rPr>
              <a:t>A</a:t>
            </a:r>
            <a:r>
              <a:rPr lang="en-US" dirty="0">
                <a:latin typeface="Times New Roman" panose="02020603050405020304" pitchFamily="18" charset="0"/>
              </a:rPr>
              <a:t>:</a:t>
            </a:r>
            <a:r>
              <a:rPr lang="en-US" dirty="0">
                <a:latin typeface="Edwardian Script ITC" panose="030303020407070D0804" pitchFamily="66" charset="0"/>
              </a:rPr>
              <a:t>U</a:t>
            </a:r>
            <a:r>
              <a:rPr lang="en-US" dirty="0">
                <a:latin typeface="Times New Roman" panose="02020603050405020304" pitchFamily="18" charset="0"/>
              </a:rPr>
              <a:t> →</a:t>
            </a:r>
            <a:r>
              <a:rPr lang="en-US" dirty="0">
                <a:latin typeface="Edwardian Script ITC" panose="030303020407070D0804" pitchFamily="66" charset="0"/>
              </a:rPr>
              <a:t>V</a:t>
            </a:r>
            <a:r>
              <a:rPr lang="en-US" dirty="0"/>
              <a:t>    be a linear map</a:t>
            </a:r>
          </a:p>
          <a:p>
            <a:pPr lvl="1"/>
            <a:r>
              <a:rPr lang="en-US" dirty="0"/>
              <a:t>Usually, </a:t>
            </a:r>
            <a:r>
              <a:rPr lang="en-US" i="1" dirty="0">
                <a:latin typeface="Times New Roman" panose="02020603050405020304" pitchFamily="18" charset="0"/>
              </a:rPr>
              <a:t>A</a:t>
            </a:r>
            <a:r>
              <a:rPr lang="en-US" dirty="0">
                <a:latin typeface="Times New Roman" panose="02020603050405020304" pitchFamily="18" charset="0"/>
              </a:rPr>
              <a:t>:</a:t>
            </a:r>
            <a:r>
              <a:rPr lang="en-US" i="1" dirty="0">
                <a:latin typeface="Times New Roman" panose="02020603050405020304" pitchFamily="18" charset="0"/>
              </a:rPr>
              <a:t>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 →</a:t>
            </a:r>
            <a:r>
              <a:rPr lang="en-US" b="1" dirty="0">
                <a:latin typeface="Times New Roman" panose="02020603050405020304" pitchFamily="18" charset="0"/>
              </a:rPr>
              <a:t> R</a:t>
            </a:r>
            <a:r>
              <a:rPr lang="en-US" i="1" baseline="30000" dirty="0">
                <a:latin typeface="Times New Roman" panose="02020603050405020304" pitchFamily="18" charset="0"/>
              </a:rPr>
              <a:t>m</a:t>
            </a:r>
            <a:endParaRPr lang="en-US" dirty="0"/>
          </a:p>
          <a:p>
            <a:r>
              <a:rPr lang="en-US" dirty="0"/>
              <a:t>Thus, we want to minimize</a:t>
            </a:r>
          </a:p>
          <a:p>
            <a:pPr lvl="1"/>
            <a:r>
              <a:rPr lang="en-US" dirty="0"/>
              <a:t>That is, find a </a:t>
            </a:r>
            <a:r>
              <a:rPr lang="en-US" b="1" dirty="0"/>
              <a:t>u</a:t>
            </a:r>
            <a:r>
              <a:rPr lang="en-US" dirty="0"/>
              <a:t> that makes this as small as possible</a:t>
            </a:r>
          </a:p>
          <a:p>
            <a:pPr lvl="1"/>
            <a:r>
              <a:rPr lang="en-US" dirty="0"/>
              <a:t>Now, consider a plane (e.g., a floor) and a point not on that plane</a:t>
            </a:r>
          </a:p>
          <a:p>
            <a:pPr lvl="2"/>
            <a:r>
              <a:rPr lang="en-US" dirty="0"/>
              <a:t>The location on the plane closest to the point is one that forms a perpendicular line</a:t>
            </a:r>
          </a:p>
          <a:p>
            <a:pPr lvl="1"/>
            <a:r>
              <a:rPr lang="en-US" dirty="0"/>
              <a:t>We need to find a vector </a:t>
            </a:r>
            <a:r>
              <a:rPr lang="en-US" b="1" dirty="0">
                <a:latin typeface="Times New Roman" panose="02020603050405020304" pitchFamily="18" charset="0"/>
              </a:rPr>
              <a:t>u</a:t>
            </a:r>
            <a:r>
              <a:rPr lang="en-US" baseline="-25000" dirty="0">
                <a:latin typeface="Times New Roman" panose="02020603050405020304" pitchFamily="18" charset="0"/>
              </a:rPr>
              <a:t>0</a:t>
            </a:r>
            <a:r>
              <a:rPr lang="en-US" dirty="0"/>
              <a:t> such that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0</a:t>
            </a:r>
            <a:r>
              <a:rPr lang="en-US" dirty="0">
                <a:latin typeface="Times New Roman" panose="02020603050405020304" pitchFamily="18" charset="0"/>
              </a:rPr>
              <a:t> – </a:t>
            </a:r>
            <a:r>
              <a:rPr lang="en-US" b="1" dirty="0">
                <a:latin typeface="Times New Roman" panose="02020603050405020304" pitchFamily="18" charset="0"/>
              </a:rPr>
              <a:t>v</a:t>
            </a:r>
            <a:r>
              <a:rPr lang="en-US" dirty="0"/>
              <a:t> is perpendicular to all vectors in the range of </a:t>
            </a:r>
            <a:r>
              <a:rPr lang="en-US" i="1" dirty="0">
                <a:latin typeface="Times New Roman" panose="02020603050405020304" pitchFamily="18" charset="0"/>
              </a:rPr>
              <a:t>A</a:t>
            </a:r>
            <a:r>
              <a:rPr lang="en-US" b="1" dirty="0">
                <a:latin typeface="Times New Roman" panose="02020603050405020304" pitchFamily="18" charset="0"/>
              </a:rPr>
              <a:t>u</a:t>
            </a:r>
            <a:endParaRPr lang="en-US" dirty="0">
              <a:latin typeface="Times New Roman" panose="02020603050405020304" pitchFamily="18" charset="0"/>
            </a:endParaRPr>
          </a:p>
          <a:p>
            <a:pPr lvl="2"/>
            <a:r>
              <a:rPr lang="en-US" dirty="0"/>
              <a:t>Two vectors are perpendicular if their dot product is zero</a:t>
            </a:r>
          </a:p>
          <a:p>
            <a:endParaRPr lang="en-US" cap="small" dirty="0"/>
          </a:p>
        </p:txBody>
      </p:sp>
      <p:sp>
        <p:nvSpPr>
          <p:cNvPr id="4" name="Footer Placeholder 3"/>
          <p:cNvSpPr>
            <a:spLocks noGrp="1"/>
          </p:cNvSpPr>
          <p:nvPr>
            <p:ph type="ftr" sz="quarter" idx="11"/>
          </p:nvPr>
        </p:nvSpPr>
        <p:spPr/>
        <p:txBody>
          <a:bodyPr/>
          <a:lstStyle/>
          <a:p>
            <a:r>
              <a:rPr lang="en-US"/>
              <a:t>Least-squares best-fitting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8" name="Object 7">
            <a:extLst>
              <a:ext uri="{FF2B5EF4-FFF2-40B4-BE49-F238E27FC236}">
                <a16:creationId xmlns:a16="http://schemas.microsoft.com/office/drawing/2014/main" id="{988E51FD-4599-4F3F-930C-66BDE74E1EF8}"/>
              </a:ext>
            </a:extLst>
          </p:cNvPr>
          <p:cNvGraphicFramePr>
            <a:graphicFrameLocks noChangeAspect="1"/>
          </p:cNvGraphicFramePr>
          <p:nvPr>
            <p:extLst>
              <p:ext uri="{D42A27DB-BD31-4B8C-83A1-F6EECF244321}">
                <p14:modId xmlns:p14="http://schemas.microsoft.com/office/powerpoint/2010/main" val="4176720597"/>
              </p:ext>
            </p:extLst>
          </p:nvPr>
        </p:nvGraphicFramePr>
        <p:xfrm>
          <a:off x="4090293" y="2382615"/>
          <a:ext cx="1164749" cy="495935"/>
        </p:xfrm>
        <a:graphic>
          <a:graphicData uri="http://schemas.openxmlformats.org/presentationml/2006/ole">
            <mc:AlternateContent xmlns:mc="http://schemas.openxmlformats.org/markup-compatibility/2006">
              <mc:Choice xmlns:v="urn:schemas-microsoft-com:vml" Requires="v">
                <p:oleObj spid="_x0000_s3077" name="Equation" r:id="rId6" imgW="596880" imgH="253800" progId="Equation.DSMT4">
                  <p:embed/>
                </p:oleObj>
              </mc:Choice>
              <mc:Fallback>
                <p:oleObj name="Equation" r:id="rId6" imgW="596880" imgH="253800" progId="Equation.DSMT4">
                  <p:embed/>
                  <p:pic>
                    <p:nvPicPr>
                      <p:cNvPr id="8" name="Object 7">
                        <a:extLst>
                          <a:ext uri="{FF2B5EF4-FFF2-40B4-BE49-F238E27FC236}">
                            <a16:creationId xmlns:a16="http://schemas.microsoft.com/office/drawing/2014/main" id="{988E51FD-4599-4F3F-930C-66BDE74E1EF8}"/>
                          </a:ext>
                        </a:extLst>
                      </p:cNvPr>
                      <p:cNvPicPr/>
                      <p:nvPr/>
                    </p:nvPicPr>
                    <p:blipFill>
                      <a:blip r:embed="rId7"/>
                      <a:stretch>
                        <a:fillRect/>
                      </a:stretch>
                    </p:blipFill>
                    <p:spPr>
                      <a:xfrm>
                        <a:off x="4090293" y="2382615"/>
                        <a:ext cx="1164749" cy="495935"/>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07A9B8AB-0135-40A2-9EE0-0FA4033F202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0233067"/>
      </p:ext>
    </p:extLst>
  </p:cSld>
  <p:clrMapOvr>
    <a:masterClrMapping/>
  </p:clrMapOvr>
  <mc:AlternateContent xmlns:mc="http://schemas.openxmlformats.org/markup-compatibility/2006" xmlns:p14="http://schemas.microsoft.com/office/powerpoint/2010/main">
    <mc:Choice Requires="p14">
      <p:transition spd="slow" p14:dur="2000" advTm="173867"/>
    </mc:Choice>
    <mc:Fallback xmlns="">
      <p:transition spd="slow" advTm="173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Thus, we require that</a:t>
            </a:r>
          </a:p>
          <a:p>
            <a:endParaRPr lang="en-US" dirty="0"/>
          </a:p>
          <a:p>
            <a:pPr marL="0" indent="0">
              <a:buNone/>
            </a:pPr>
            <a:r>
              <a:rPr lang="en-US" dirty="0"/>
              <a:t>      for all </a:t>
            </a:r>
            <a:r>
              <a:rPr lang="en-US" b="1" dirty="0"/>
              <a:t>u</a:t>
            </a:r>
            <a:r>
              <a:rPr lang="en-US" dirty="0"/>
              <a:t> in the domain </a:t>
            </a:r>
            <a:r>
              <a:rPr lang="en-US" b="1" dirty="0">
                <a:latin typeface="Times New Roman" panose="02020603050405020304" pitchFamily="18" charset="0"/>
              </a:rPr>
              <a:t>R</a:t>
            </a:r>
            <a:r>
              <a:rPr lang="en-US" i="1" baseline="30000" dirty="0">
                <a:latin typeface="Times New Roman" panose="02020603050405020304" pitchFamily="18" charset="0"/>
              </a:rPr>
              <a:t>n</a:t>
            </a:r>
            <a:endParaRPr lang="en-US" dirty="0">
              <a:latin typeface="Times New Roman" panose="02020603050405020304" pitchFamily="18" charset="0"/>
            </a:endParaRPr>
          </a:p>
          <a:p>
            <a:pPr lvl="1"/>
            <a:r>
              <a:rPr lang="en-US" dirty="0"/>
              <a:t>If this is true, then</a:t>
            </a:r>
            <a:br>
              <a:rPr lang="en-US" dirty="0"/>
            </a:br>
            <a:r>
              <a:rPr lang="en-US" dirty="0"/>
              <a:t/>
            </a:r>
            <a:br>
              <a:rPr lang="en-US" dirty="0"/>
            </a:br>
            <a:r>
              <a:rPr lang="en-US" dirty="0"/>
              <a:t/>
            </a:r>
            <a:br>
              <a:rPr lang="en-US" dirty="0"/>
            </a:br>
            <a:r>
              <a:rPr lang="en-US" dirty="0"/>
              <a:t>must be true for all </a:t>
            </a:r>
            <a:r>
              <a:rPr lang="en-US" b="1" dirty="0"/>
              <a:t>u</a:t>
            </a:r>
            <a:r>
              <a:rPr lang="en-US" dirty="0"/>
              <a:t> in </a:t>
            </a:r>
            <a:r>
              <a:rPr lang="en-US" b="1" dirty="0">
                <a:latin typeface="Times New Roman" panose="02020603050405020304" pitchFamily="18" charset="0"/>
              </a:rPr>
              <a:t>R</a:t>
            </a:r>
            <a:r>
              <a:rPr lang="en-US" i="1" baseline="30000" dirty="0">
                <a:latin typeface="Times New Roman" panose="02020603050405020304" pitchFamily="18" charset="0"/>
              </a:rPr>
              <a:t>n</a:t>
            </a:r>
            <a:endParaRPr lang="en-US" dirty="0"/>
          </a:p>
          <a:p>
            <a:pPr lvl="1"/>
            <a:r>
              <a:rPr lang="en-US" dirty="0"/>
              <a:t>This is true if and only if  </a:t>
            </a:r>
            <a:r>
              <a:rPr lang="en-US" cap="small" dirty="0"/>
              <a:t/>
            </a:r>
            <a:br>
              <a:rPr lang="en-US" cap="small" dirty="0"/>
            </a:br>
            <a:endParaRPr lang="en-US" dirty="0"/>
          </a:p>
        </p:txBody>
      </p:sp>
      <p:sp>
        <p:nvSpPr>
          <p:cNvPr id="4" name="Footer Placeholder 3"/>
          <p:cNvSpPr>
            <a:spLocks noGrp="1"/>
          </p:cNvSpPr>
          <p:nvPr>
            <p:ph type="ftr" sz="quarter" idx="11"/>
          </p:nvPr>
        </p:nvSpPr>
        <p:spPr/>
        <p:txBody>
          <a:bodyPr/>
          <a:lstStyle/>
          <a:p>
            <a:r>
              <a:rPr lang="en-US"/>
              <a:t>Least-squares best-fitting polynomials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8" name="Object 7">
            <a:extLst>
              <a:ext uri="{FF2B5EF4-FFF2-40B4-BE49-F238E27FC236}">
                <a16:creationId xmlns:a16="http://schemas.microsoft.com/office/drawing/2014/main" id="{988E51FD-4599-4F3F-930C-66BDE74E1EF8}"/>
              </a:ext>
            </a:extLst>
          </p:cNvPr>
          <p:cNvGraphicFramePr>
            <a:graphicFrameLocks noChangeAspect="1"/>
          </p:cNvGraphicFramePr>
          <p:nvPr>
            <p:extLst>
              <p:ext uri="{D42A27DB-BD31-4B8C-83A1-F6EECF244321}">
                <p14:modId xmlns:p14="http://schemas.microsoft.com/office/powerpoint/2010/main" val="2968152572"/>
              </p:ext>
            </p:extLst>
          </p:nvPr>
        </p:nvGraphicFramePr>
        <p:xfrm>
          <a:off x="3568700" y="2051050"/>
          <a:ext cx="2005013" cy="450850"/>
        </p:xfrm>
        <a:graphic>
          <a:graphicData uri="http://schemas.openxmlformats.org/presentationml/2006/ole">
            <mc:AlternateContent xmlns:mc="http://schemas.openxmlformats.org/markup-compatibility/2006">
              <mc:Choice xmlns:v="urn:schemas-microsoft-com:vml" Requires="v">
                <p:oleObj spid="_x0000_s4119" name="Equation" r:id="rId6" imgW="1130040" imgH="253800" progId="Equation.DSMT4">
                  <p:embed/>
                </p:oleObj>
              </mc:Choice>
              <mc:Fallback>
                <p:oleObj name="Equation" r:id="rId6" imgW="1130040" imgH="253800" progId="Equation.DSMT4">
                  <p:embed/>
                  <p:pic>
                    <p:nvPicPr>
                      <p:cNvPr id="8" name="Object 7">
                        <a:extLst>
                          <a:ext uri="{FF2B5EF4-FFF2-40B4-BE49-F238E27FC236}">
                            <a16:creationId xmlns:a16="http://schemas.microsoft.com/office/drawing/2014/main" id="{988E51FD-4599-4F3F-930C-66BDE74E1EF8}"/>
                          </a:ext>
                        </a:extLst>
                      </p:cNvPr>
                      <p:cNvPicPr/>
                      <p:nvPr/>
                    </p:nvPicPr>
                    <p:blipFill>
                      <a:blip r:embed="rId7"/>
                      <a:stretch>
                        <a:fillRect/>
                      </a:stretch>
                    </p:blipFill>
                    <p:spPr>
                      <a:xfrm>
                        <a:off x="3568700" y="2051050"/>
                        <a:ext cx="2005013" cy="4508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AE716A23-407A-4FB4-AC9D-AD2F019843D4}"/>
              </a:ext>
            </a:extLst>
          </p:cNvPr>
          <p:cNvGraphicFramePr>
            <a:graphicFrameLocks noChangeAspect="1"/>
          </p:cNvGraphicFramePr>
          <p:nvPr>
            <p:extLst>
              <p:ext uri="{D42A27DB-BD31-4B8C-83A1-F6EECF244321}">
                <p14:modId xmlns:p14="http://schemas.microsoft.com/office/powerpoint/2010/main" val="1401152470"/>
              </p:ext>
            </p:extLst>
          </p:nvPr>
        </p:nvGraphicFramePr>
        <p:xfrm>
          <a:off x="3490913" y="3306763"/>
          <a:ext cx="2162175" cy="450850"/>
        </p:xfrm>
        <a:graphic>
          <a:graphicData uri="http://schemas.openxmlformats.org/presentationml/2006/ole">
            <mc:AlternateContent xmlns:mc="http://schemas.openxmlformats.org/markup-compatibility/2006">
              <mc:Choice xmlns:v="urn:schemas-microsoft-com:vml" Requires="v">
                <p:oleObj spid="_x0000_s4120" name="Equation" r:id="rId8" imgW="1218960" imgH="253800" progId="Equation.DSMT4">
                  <p:embed/>
                </p:oleObj>
              </mc:Choice>
              <mc:Fallback>
                <p:oleObj name="Equation" r:id="rId8" imgW="1218960" imgH="253800" progId="Equation.DSMT4">
                  <p:embed/>
                  <p:pic>
                    <p:nvPicPr>
                      <p:cNvPr id="8" name="Object 7">
                        <a:extLst>
                          <a:ext uri="{FF2B5EF4-FFF2-40B4-BE49-F238E27FC236}">
                            <a16:creationId xmlns:a16="http://schemas.microsoft.com/office/drawing/2014/main" id="{988E51FD-4599-4F3F-930C-66BDE74E1EF8}"/>
                          </a:ext>
                        </a:extLst>
                      </p:cNvPr>
                      <p:cNvPicPr/>
                      <p:nvPr/>
                    </p:nvPicPr>
                    <p:blipFill>
                      <a:blip r:embed="rId9"/>
                      <a:stretch>
                        <a:fillRect/>
                      </a:stretch>
                    </p:blipFill>
                    <p:spPr>
                      <a:xfrm>
                        <a:off x="3490913" y="3306763"/>
                        <a:ext cx="2162175" cy="4508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0A8ABB93-CD40-42F3-B5CC-582D237D77A4}"/>
              </a:ext>
            </a:extLst>
          </p:cNvPr>
          <p:cNvGraphicFramePr>
            <a:graphicFrameLocks noChangeAspect="1"/>
          </p:cNvGraphicFramePr>
          <p:nvPr>
            <p:extLst>
              <p:ext uri="{D42A27DB-BD31-4B8C-83A1-F6EECF244321}">
                <p14:modId xmlns:p14="http://schemas.microsoft.com/office/powerpoint/2010/main" val="3221759154"/>
              </p:ext>
            </p:extLst>
          </p:nvPr>
        </p:nvGraphicFramePr>
        <p:xfrm>
          <a:off x="3546475" y="4562475"/>
          <a:ext cx="1892300" cy="450850"/>
        </p:xfrm>
        <a:graphic>
          <a:graphicData uri="http://schemas.openxmlformats.org/presentationml/2006/ole">
            <mc:AlternateContent xmlns:mc="http://schemas.openxmlformats.org/markup-compatibility/2006">
              <mc:Choice xmlns:v="urn:schemas-microsoft-com:vml" Requires="v">
                <p:oleObj spid="_x0000_s4121" name="Equation" r:id="rId10" imgW="1066680" imgH="253800" progId="Equation.DSMT4">
                  <p:embed/>
                </p:oleObj>
              </mc:Choice>
              <mc:Fallback>
                <p:oleObj name="Equation" r:id="rId10" imgW="1066680" imgH="253800" progId="Equation.DSMT4">
                  <p:embed/>
                  <p:pic>
                    <p:nvPicPr>
                      <p:cNvPr id="9" name="Object 8">
                        <a:extLst>
                          <a:ext uri="{FF2B5EF4-FFF2-40B4-BE49-F238E27FC236}">
                            <a16:creationId xmlns:a16="http://schemas.microsoft.com/office/drawing/2014/main" id="{AE716A23-407A-4FB4-AC9D-AD2F019843D4}"/>
                          </a:ext>
                        </a:extLst>
                      </p:cNvPr>
                      <p:cNvPicPr/>
                      <p:nvPr/>
                    </p:nvPicPr>
                    <p:blipFill>
                      <a:blip r:embed="rId11"/>
                      <a:stretch>
                        <a:fillRect/>
                      </a:stretch>
                    </p:blipFill>
                    <p:spPr>
                      <a:xfrm>
                        <a:off x="3546475" y="4562475"/>
                        <a:ext cx="1892300" cy="4508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D131D407-5286-401B-8F18-F1762EC987B5}"/>
              </a:ext>
            </a:extLst>
          </p:cNvPr>
          <p:cNvGraphicFramePr>
            <a:graphicFrameLocks noChangeAspect="1"/>
          </p:cNvGraphicFramePr>
          <p:nvPr>
            <p:extLst>
              <p:ext uri="{D42A27DB-BD31-4B8C-83A1-F6EECF244321}">
                <p14:modId xmlns:p14="http://schemas.microsoft.com/office/powerpoint/2010/main" val="1520817940"/>
              </p:ext>
            </p:extLst>
          </p:nvPr>
        </p:nvGraphicFramePr>
        <p:xfrm>
          <a:off x="3490694" y="5046663"/>
          <a:ext cx="1938338" cy="428625"/>
        </p:xfrm>
        <a:graphic>
          <a:graphicData uri="http://schemas.openxmlformats.org/presentationml/2006/ole">
            <mc:AlternateContent xmlns:mc="http://schemas.openxmlformats.org/markup-compatibility/2006">
              <mc:Choice xmlns:v="urn:schemas-microsoft-com:vml" Requires="v">
                <p:oleObj spid="_x0000_s4122" name="Equation" r:id="rId12" imgW="1091880" imgH="241200" progId="Equation.DSMT4">
                  <p:embed/>
                </p:oleObj>
              </mc:Choice>
              <mc:Fallback>
                <p:oleObj name="Equation" r:id="rId12" imgW="1091880" imgH="241200" progId="Equation.DSMT4">
                  <p:embed/>
                  <p:pic>
                    <p:nvPicPr>
                      <p:cNvPr id="11" name="Object 10">
                        <a:extLst>
                          <a:ext uri="{FF2B5EF4-FFF2-40B4-BE49-F238E27FC236}">
                            <a16:creationId xmlns:a16="http://schemas.microsoft.com/office/drawing/2014/main" id="{0A8ABB93-CD40-42F3-B5CC-582D237D77A4}"/>
                          </a:ext>
                        </a:extLst>
                      </p:cNvPr>
                      <p:cNvPicPr/>
                      <p:nvPr/>
                    </p:nvPicPr>
                    <p:blipFill>
                      <a:blip r:embed="rId13"/>
                      <a:stretch>
                        <a:fillRect/>
                      </a:stretch>
                    </p:blipFill>
                    <p:spPr>
                      <a:xfrm>
                        <a:off x="3490694" y="5046663"/>
                        <a:ext cx="1938338" cy="42862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243DDCA2-8F2C-47E2-9681-17308367B48D}"/>
              </a:ext>
            </a:extLst>
          </p:cNvPr>
          <p:cNvGraphicFramePr>
            <a:graphicFrameLocks noChangeAspect="1"/>
          </p:cNvGraphicFramePr>
          <p:nvPr>
            <p:extLst>
              <p:ext uri="{D42A27DB-BD31-4B8C-83A1-F6EECF244321}">
                <p14:modId xmlns:p14="http://schemas.microsoft.com/office/powerpoint/2010/main" val="1677184170"/>
              </p:ext>
            </p:extLst>
          </p:nvPr>
        </p:nvGraphicFramePr>
        <p:xfrm>
          <a:off x="4162309" y="5530850"/>
          <a:ext cx="1555750" cy="428625"/>
        </p:xfrm>
        <a:graphic>
          <a:graphicData uri="http://schemas.openxmlformats.org/presentationml/2006/ole">
            <mc:AlternateContent xmlns:mc="http://schemas.openxmlformats.org/markup-compatibility/2006">
              <mc:Choice xmlns:v="urn:schemas-microsoft-com:vml" Requires="v">
                <p:oleObj spid="_x0000_s4123" name="Equation" r:id="rId14" imgW="876240" imgH="241200" progId="Equation.DSMT4">
                  <p:embed/>
                </p:oleObj>
              </mc:Choice>
              <mc:Fallback>
                <p:oleObj name="Equation" r:id="rId14" imgW="876240" imgH="241200" progId="Equation.DSMT4">
                  <p:embed/>
                  <p:pic>
                    <p:nvPicPr>
                      <p:cNvPr id="12" name="Object 11">
                        <a:extLst>
                          <a:ext uri="{FF2B5EF4-FFF2-40B4-BE49-F238E27FC236}">
                            <a16:creationId xmlns:a16="http://schemas.microsoft.com/office/drawing/2014/main" id="{D131D407-5286-401B-8F18-F1762EC987B5}"/>
                          </a:ext>
                        </a:extLst>
                      </p:cNvPr>
                      <p:cNvPicPr/>
                      <p:nvPr/>
                    </p:nvPicPr>
                    <p:blipFill>
                      <a:blip r:embed="rId15"/>
                      <a:stretch>
                        <a:fillRect/>
                      </a:stretch>
                    </p:blipFill>
                    <p:spPr>
                      <a:xfrm>
                        <a:off x="4162309" y="5530850"/>
                        <a:ext cx="1555750" cy="42862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4D354F46-174A-4B34-8205-D6696FC2A3B8}"/>
              </a:ext>
            </a:extLst>
          </p:cNvPr>
          <p:cNvGraphicFramePr>
            <a:graphicFrameLocks noChangeAspect="1"/>
          </p:cNvGraphicFramePr>
          <p:nvPr>
            <p:extLst>
              <p:ext uri="{D42A27DB-BD31-4B8C-83A1-F6EECF244321}">
                <p14:modId xmlns:p14="http://schemas.microsoft.com/office/powerpoint/2010/main" val="1352450822"/>
              </p:ext>
            </p:extLst>
          </p:nvPr>
        </p:nvGraphicFramePr>
        <p:xfrm>
          <a:off x="4669946" y="5959475"/>
          <a:ext cx="1984375" cy="541338"/>
        </p:xfrm>
        <a:graphic>
          <a:graphicData uri="http://schemas.openxmlformats.org/presentationml/2006/ole">
            <mc:AlternateContent xmlns:mc="http://schemas.openxmlformats.org/markup-compatibility/2006">
              <mc:Choice xmlns:v="urn:schemas-microsoft-com:vml" Requires="v">
                <p:oleObj spid="_x0000_s4124" name="Equation" r:id="rId16" imgW="1117440" imgH="304560" progId="Equation.DSMT4">
                  <p:embed/>
                </p:oleObj>
              </mc:Choice>
              <mc:Fallback>
                <p:oleObj name="Equation" r:id="rId16" imgW="1117440" imgH="304560" progId="Equation.DSMT4">
                  <p:embed/>
                  <p:pic>
                    <p:nvPicPr>
                      <p:cNvPr id="13" name="Object 12">
                        <a:extLst>
                          <a:ext uri="{FF2B5EF4-FFF2-40B4-BE49-F238E27FC236}">
                            <a16:creationId xmlns:a16="http://schemas.microsoft.com/office/drawing/2014/main" id="{243DDCA2-8F2C-47E2-9681-17308367B48D}"/>
                          </a:ext>
                        </a:extLst>
                      </p:cNvPr>
                      <p:cNvPicPr/>
                      <p:nvPr/>
                    </p:nvPicPr>
                    <p:blipFill>
                      <a:blip r:embed="rId17"/>
                      <a:stretch>
                        <a:fillRect/>
                      </a:stretch>
                    </p:blipFill>
                    <p:spPr>
                      <a:xfrm>
                        <a:off x="4669946" y="5959475"/>
                        <a:ext cx="1984375" cy="541338"/>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BAFBA7E5-5626-4D39-83AD-0196A48B2E99}"/>
              </a:ext>
            </a:extLst>
          </p:cNvPr>
          <p:cNvGraphicFramePr>
            <a:graphicFrameLocks noChangeAspect="1"/>
          </p:cNvGraphicFramePr>
          <p:nvPr>
            <p:extLst>
              <p:ext uri="{D42A27DB-BD31-4B8C-83A1-F6EECF244321}">
                <p14:modId xmlns:p14="http://schemas.microsoft.com/office/powerpoint/2010/main" val="799468951"/>
              </p:ext>
            </p:extLst>
          </p:nvPr>
        </p:nvGraphicFramePr>
        <p:xfrm>
          <a:off x="6073775" y="2530475"/>
          <a:ext cx="2116138" cy="496888"/>
        </p:xfrm>
        <a:graphic>
          <a:graphicData uri="http://schemas.openxmlformats.org/presentationml/2006/ole">
            <mc:AlternateContent xmlns:mc="http://schemas.openxmlformats.org/markup-compatibility/2006">
              <mc:Choice xmlns:v="urn:schemas-microsoft-com:vml" Requires="v">
                <p:oleObj spid="_x0000_s4125" name="Equation" r:id="rId18" imgW="1193760" imgH="279360" progId="Equation.DSMT4">
                  <p:embed/>
                </p:oleObj>
              </mc:Choice>
              <mc:Fallback>
                <p:oleObj name="Equation" r:id="rId18" imgW="1193760" imgH="279360" progId="Equation.DSMT4">
                  <p:embed/>
                  <p:pic>
                    <p:nvPicPr>
                      <p:cNvPr id="9" name="Object 8">
                        <a:extLst>
                          <a:ext uri="{FF2B5EF4-FFF2-40B4-BE49-F238E27FC236}">
                            <a16:creationId xmlns:a16="http://schemas.microsoft.com/office/drawing/2014/main" id="{AE716A23-407A-4FB4-AC9D-AD2F019843D4}"/>
                          </a:ext>
                        </a:extLst>
                      </p:cNvPr>
                      <p:cNvPicPr/>
                      <p:nvPr/>
                    </p:nvPicPr>
                    <p:blipFill>
                      <a:blip r:embed="rId19"/>
                      <a:stretch>
                        <a:fillRect/>
                      </a:stretch>
                    </p:blipFill>
                    <p:spPr>
                      <a:xfrm>
                        <a:off x="6073775" y="2530475"/>
                        <a:ext cx="2116138" cy="496888"/>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D22C8B7D-2FBB-4DBA-AEAA-EE2B4820A5BB}"/>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29068467"/>
      </p:ext>
    </p:extLst>
  </p:cSld>
  <p:clrMapOvr>
    <a:masterClrMapping/>
  </p:clrMapOvr>
  <mc:AlternateContent xmlns:mc="http://schemas.openxmlformats.org/markup-compatibility/2006" xmlns:p14="http://schemas.microsoft.com/office/powerpoint/2010/main">
    <mc:Choice Requires="p14">
      <p:transition spd="slow" p14:dur="2000" advTm="244358"/>
    </mc:Choice>
    <mc:Fallback xmlns="">
      <p:transition spd="slow" advTm="244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6D81E-6624-46D9-AE18-8658ABD3FCA9}"/>
              </a:ext>
            </a:extLst>
          </p:cNvPr>
          <p:cNvSpPr>
            <a:spLocks noGrp="1"/>
          </p:cNvSpPr>
          <p:nvPr>
            <p:ph type="title"/>
          </p:nvPr>
        </p:nvSpPr>
        <p:spPr/>
        <p:txBody>
          <a:bodyPr/>
          <a:lstStyle/>
          <a:p>
            <a:r>
              <a:rPr lang="en-US" dirty="0"/>
              <a:t>Review</a:t>
            </a:r>
          </a:p>
        </p:txBody>
      </p:sp>
      <p:sp>
        <p:nvSpPr>
          <p:cNvPr id="3" name="Content Placeholder 2">
            <a:extLst>
              <a:ext uri="{FF2B5EF4-FFF2-40B4-BE49-F238E27FC236}">
                <a16:creationId xmlns:a16="http://schemas.microsoft.com/office/drawing/2014/main" id="{9A98E31D-CC8C-447F-B4E5-E3EC6690EF89}"/>
              </a:ext>
            </a:extLst>
          </p:cNvPr>
          <p:cNvSpPr>
            <a:spLocks noGrp="1"/>
          </p:cNvSpPr>
          <p:nvPr>
            <p:ph idx="1"/>
          </p:nvPr>
        </p:nvSpPr>
        <p:spPr/>
        <p:txBody>
          <a:bodyPr/>
          <a:lstStyle/>
          <a:p>
            <a:r>
              <a:rPr lang="en-US" dirty="0"/>
              <a:t>Therefore, the </a:t>
            </a:r>
            <a:r>
              <a:rPr lang="en-US" dirty="0" smtClean="0"/>
              <a:t>solution </a:t>
            </a:r>
            <a:r>
              <a:rPr lang="en-US" b="1" dirty="0" smtClean="0">
                <a:latin typeface="Times New Roman" panose="02020603050405020304" pitchFamily="18" charset="0"/>
              </a:rPr>
              <a:t>u</a:t>
            </a:r>
            <a:r>
              <a:rPr lang="en-US" baseline="-25000" dirty="0" smtClean="0">
                <a:latin typeface="Times New Roman" panose="02020603050405020304" pitchFamily="18" charset="0"/>
              </a:rPr>
              <a:t>0</a:t>
            </a:r>
            <a:r>
              <a:rPr lang="en-US" dirty="0" smtClean="0"/>
              <a:t> </a:t>
            </a:r>
            <a:r>
              <a:rPr lang="en-US" dirty="0"/>
              <a:t>to</a:t>
            </a:r>
            <a:br>
              <a:rPr lang="en-US" dirty="0"/>
            </a:br>
            <a:r>
              <a:rPr lang="en-US" dirty="0"/>
              <a:t/>
            </a:r>
            <a:br>
              <a:rPr lang="en-US" dirty="0"/>
            </a:br>
            <a:r>
              <a:rPr lang="en-US" dirty="0"/>
              <a:t/>
            </a:r>
            <a:br>
              <a:rPr lang="en-US" dirty="0"/>
            </a:br>
            <a:r>
              <a:rPr lang="en-US" dirty="0"/>
              <a:t>which may sometimes be calculated as </a:t>
            </a:r>
            <a:br>
              <a:rPr lang="en-US" dirty="0"/>
            </a:br>
            <a:r>
              <a:rPr lang="en-US" dirty="0"/>
              <a:t/>
            </a:r>
            <a:br>
              <a:rPr lang="en-US" dirty="0"/>
            </a:br>
            <a:r>
              <a:rPr lang="en-US" dirty="0"/>
              <a:t/>
            </a:r>
            <a:br>
              <a:rPr lang="en-US" dirty="0"/>
            </a:br>
            <a:r>
              <a:rPr lang="en-US" dirty="0"/>
              <a:t>is that vector </a:t>
            </a:r>
            <a:r>
              <a:rPr lang="en-US" b="1" dirty="0"/>
              <a:t>u</a:t>
            </a:r>
            <a:r>
              <a:rPr lang="en-US" baseline="-25000" dirty="0"/>
              <a:t>0</a:t>
            </a:r>
            <a:r>
              <a:rPr lang="en-US" dirty="0"/>
              <a:t> that minimizes </a:t>
            </a:r>
          </a:p>
        </p:txBody>
      </p:sp>
      <p:sp>
        <p:nvSpPr>
          <p:cNvPr id="4" name="Footer Placeholder 3">
            <a:extLst>
              <a:ext uri="{FF2B5EF4-FFF2-40B4-BE49-F238E27FC236}">
                <a16:creationId xmlns:a16="http://schemas.microsoft.com/office/drawing/2014/main" id="{53E7803C-3870-41FC-ADF2-8F16D8277301}"/>
              </a:ext>
            </a:extLst>
          </p:cNvPr>
          <p:cNvSpPr>
            <a:spLocks noGrp="1"/>
          </p:cNvSpPr>
          <p:nvPr>
            <p:ph type="ftr" sz="quarter" idx="11"/>
          </p:nvPr>
        </p:nvSpPr>
        <p:spPr/>
        <p:txBody>
          <a:bodyPr/>
          <a:lstStyle/>
          <a:p>
            <a:r>
              <a:rPr lang="en-US"/>
              <a:t>Least-squares best-fitting polynomials</a:t>
            </a:r>
            <a:endParaRPr lang="en-CA" dirty="0"/>
          </a:p>
        </p:txBody>
      </p:sp>
      <p:sp>
        <p:nvSpPr>
          <p:cNvPr id="5" name="Slide Number Placeholder 4">
            <a:extLst>
              <a:ext uri="{FF2B5EF4-FFF2-40B4-BE49-F238E27FC236}">
                <a16:creationId xmlns:a16="http://schemas.microsoft.com/office/drawing/2014/main" id="{812225BA-ACB7-466B-9050-29CED0566B0B}"/>
              </a:ext>
            </a:extLst>
          </p:cNvPr>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8" name="Object 7">
            <a:extLst>
              <a:ext uri="{FF2B5EF4-FFF2-40B4-BE49-F238E27FC236}">
                <a16:creationId xmlns:a16="http://schemas.microsoft.com/office/drawing/2014/main" id="{4B9DC104-8EAD-43CD-B419-79777194C8CE}"/>
              </a:ext>
            </a:extLst>
          </p:cNvPr>
          <p:cNvGraphicFramePr>
            <a:graphicFrameLocks noChangeAspect="1"/>
          </p:cNvGraphicFramePr>
          <p:nvPr>
            <p:extLst>
              <p:ext uri="{D42A27DB-BD31-4B8C-83A1-F6EECF244321}">
                <p14:modId xmlns:p14="http://schemas.microsoft.com/office/powerpoint/2010/main" val="1041709079"/>
              </p:ext>
            </p:extLst>
          </p:nvPr>
        </p:nvGraphicFramePr>
        <p:xfrm>
          <a:off x="3702050" y="1981200"/>
          <a:ext cx="1555750" cy="428625"/>
        </p:xfrm>
        <a:graphic>
          <a:graphicData uri="http://schemas.openxmlformats.org/presentationml/2006/ole">
            <mc:AlternateContent xmlns:mc="http://schemas.openxmlformats.org/markup-compatibility/2006">
              <mc:Choice xmlns:v="urn:schemas-microsoft-com:vml" Requires="v">
                <p:oleObj spid="_x0000_s5131" name="Equation" r:id="rId5" imgW="876240" imgH="241200" progId="Equation.DSMT4">
                  <p:embed/>
                </p:oleObj>
              </mc:Choice>
              <mc:Fallback>
                <p:oleObj name="Equation" r:id="rId5" imgW="876240" imgH="241200" progId="Equation.DSMT4">
                  <p:embed/>
                  <p:pic>
                    <p:nvPicPr>
                      <p:cNvPr id="14" name="Object 13">
                        <a:extLst>
                          <a:ext uri="{FF2B5EF4-FFF2-40B4-BE49-F238E27FC236}">
                            <a16:creationId xmlns:a16="http://schemas.microsoft.com/office/drawing/2014/main" id="{4D354F46-174A-4B34-8205-D6696FC2A3B8}"/>
                          </a:ext>
                        </a:extLst>
                      </p:cNvPr>
                      <p:cNvPicPr/>
                      <p:nvPr/>
                    </p:nvPicPr>
                    <p:blipFill>
                      <a:blip r:embed="rId6"/>
                      <a:stretch>
                        <a:fillRect/>
                      </a:stretch>
                    </p:blipFill>
                    <p:spPr>
                      <a:xfrm>
                        <a:off x="3702050" y="1981200"/>
                        <a:ext cx="1555750" cy="4286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EDB92076-E4BD-40AB-93D3-A831F9C2B8ED}"/>
              </a:ext>
            </a:extLst>
          </p:cNvPr>
          <p:cNvGraphicFramePr>
            <a:graphicFrameLocks noChangeAspect="1"/>
          </p:cNvGraphicFramePr>
          <p:nvPr>
            <p:extLst>
              <p:ext uri="{D42A27DB-BD31-4B8C-83A1-F6EECF244321}">
                <p14:modId xmlns:p14="http://schemas.microsoft.com/office/powerpoint/2010/main" val="3238822596"/>
              </p:ext>
            </p:extLst>
          </p:nvPr>
        </p:nvGraphicFramePr>
        <p:xfrm>
          <a:off x="4014788" y="4121150"/>
          <a:ext cx="1171575" cy="450850"/>
        </p:xfrm>
        <a:graphic>
          <a:graphicData uri="http://schemas.openxmlformats.org/presentationml/2006/ole">
            <mc:AlternateContent xmlns:mc="http://schemas.openxmlformats.org/markup-compatibility/2006">
              <mc:Choice xmlns:v="urn:schemas-microsoft-com:vml" Requires="v">
                <p:oleObj spid="_x0000_s5132" name="Equation" r:id="rId7" imgW="660240" imgH="253800" progId="Equation.DSMT4">
                  <p:embed/>
                </p:oleObj>
              </mc:Choice>
              <mc:Fallback>
                <p:oleObj name="Equation" r:id="rId7" imgW="660240" imgH="253800" progId="Equation.DSMT4">
                  <p:embed/>
                  <p:pic>
                    <p:nvPicPr>
                      <p:cNvPr id="8" name="Object 7">
                        <a:extLst>
                          <a:ext uri="{FF2B5EF4-FFF2-40B4-BE49-F238E27FC236}">
                            <a16:creationId xmlns:a16="http://schemas.microsoft.com/office/drawing/2014/main" id="{988E51FD-4599-4F3F-930C-66BDE74E1EF8}"/>
                          </a:ext>
                        </a:extLst>
                      </p:cNvPr>
                      <p:cNvPicPr/>
                      <p:nvPr/>
                    </p:nvPicPr>
                    <p:blipFill>
                      <a:blip r:embed="rId8"/>
                      <a:stretch>
                        <a:fillRect/>
                      </a:stretch>
                    </p:blipFill>
                    <p:spPr>
                      <a:xfrm>
                        <a:off x="4014788" y="4121150"/>
                        <a:ext cx="1171575" cy="4508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692774F4-A068-4713-91E2-7748D2BA3C6A}"/>
              </a:ext>
            </a:extLst>
          </p:cNvPr>
          <p:cNvGraphicFramePr>
            <a:graphicFrameLocks noChangeAspect="1"/>
          </p:cNvGraphicFramePr>
          <p:nvPr>
            <p:extLst>
              <p:ext uri="{D42A27DB-BD31-4B8C-83A1-F6EECF244321}">
                <p14:modId xmlns:p14="http://schemas.microsoft.com/office/powerpoint/2010/main" val="4011733899"/>
              </p:ext>
            </p:extLst>
          </p:nvPr>
        </p:nvGraphicFramePr>
        <p:xfrm>
          <a:off x="3579812" y="3023227"/>
          <a:ext cx="1984375" cy="541338"/>
        </p:xfrm>
        <a:graphic>
          <a:graphicData uri="http://schemas.openxmlformats.org/presentationml/2006/ole">
            <mc:AlternateContent xmlns:mc="http://schemas.openxmlformats.org/markup-compatibility/2006">
              <mc:Choice xmlns:v="urn:schemas-microsoft-com:vml" Requires="v">
                <p:oleObj spid="_x0000_s5133" name="Equation" r:id="rId9" imgW="1117440" imgH="304560" progId="Equation.DSMT4">
                  <p:embed/>
                </p:oleObj>
              </mc:Choice>
              <mc:Fallback>
                <p:oleObj name="Equation" r:id="rId9" imgW="1117440" imgH="304560" progId="Equation.DSMT4">
                  <p:embed/>
                  <p:pic>
                    <p:nvPicPr>
                      <p:cNvPr id="8" name="Object 7">
                        <a:extLst>
                          <a:ext uri="{FF2B5EF4-FFF2-40B4-BE49-F238E27FC236}">
                            <a16:creationId xmlns:a16="http://schemas.microsoft.com/office/drawing/2014/main" id="{4B9DC104-8EAD-43CD-B419-79777194C8CE}"/>
                          </a:ext>
                        </a:extLst>
                      </p:cNvPr>
                      <p:cNvPicPr/>
                      <p:nvPr/>
                    </p:nvPicPr>
                    <p:blipFill>
                      <a:blip r:embed="rId10"/>
                      <a:stretch>
                        <a:fillRect/>
                      </a:stretch>
                    </p:blipFill>
                    <p:spPr>
                      <a:xfrm>
                        <a:off x="3579812" y="3023227"/>
                        <a:ext cx="1984375" cy="541338"/>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B8E0526C-E204-4BEB-AFA5-954F2305B508}"/>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31194464"/>
      </p:ext>
    </p:extLst>
  </p:cSld>
  <p:clrMapOvr>
    <a:masterClrMapping/>
  </p:clrMapOvr>
  <mc:AlternateContent xmlns:mc="http://schemas.openxmlformats.org/markup-compatibility/2006" xmlns:p14="http://schemas.microsoft.com/office/powerpoint/2010/main">
    <mc:Choice Requires="p14">
      <p:transition spd="slow" p14:dur="2000" advTm="45239"/>
    </mc:Choice>
    <mc:Fallback xmlns="">
      <p:transition spd="slow" advTm="45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6D81E-6624-46D9-AE18-8658ABD3FCA9}"/>
              </a:ext>
            </a:extLst>
          </p:cNvPr>
          <p:cNvSpPr>
            <a:spLocks noGrp="1"/>
          </p:cNvSpPr>
          <p:nvPr>
            <p:ph type="title"/>
          </p:nvPr>
        </p:nvSpPr>
        <p:spPr/>
        <p:txBody>
          <a:bodyPr/>
          <a:lstStyle/>
          <a:p>
            <a:r>
              <a:rPr lang="en-US" dirty="0"/>
              <a:t>Review</a:t>
            </a:r>
          </a:p>
        </p:txBody>
      </p:sp>
      <p:sp>
        <p:nvSpPr>
          <p:cNvPr id="3" name="Content Placeholder 2">
            <a:extLst>
              <a:ext uri="{FF2B5EF4-FFF2-40B4-BE49-F238E27FC236}">
                <a16:creationId xmlns:a16="http://schemas.microsoft.com/office/drawing/2014/main" id="{9A98E31D-CC8C-447F-B4E5-E3EC6690EF89}"/>
              </a:ext>
            </a:extLst>
          </p:cNvPr>
          <p:cNvSpPr>
            <a:spLocks noGrp="1"/>
          </p:cNvSpPr>
          <p:nvPr>
            <p:ph idx="1"/>
          </p:nvPr>
        </p:nvSpPr>
        <p:spPr/>
        <p:txBody>
          <a:bodyPr/>
          <a:lstStyle/>
          <a:p>
            <a:r>
              <a:rPr lang="en-US" dirty="0"/>
              <a:t>Let’s try this out:</a:t>
            </a:r>
          </a:p>
          <a:p>
            <a:pPr marL="800100" lvl="2" indent="0">
              <a:buNone/>
            </a:pPr>
            <a:r>
              <a:rPr lang="es-ES" sz="1600" dirty="0">
                <a:latin typeface="Consolas" panose="020B0609020204030204" pitchFamily="49" charset="0"/>
              </a:rPr>
              <a:t>&gt;&gt; A = [3.1 4.0; 2.8 7.6; 5.9 1.2; 6.4 8.7];</a:t>
            </a:r>
          </a:p>
          <a:p>
            <a:pPr marL="800100" lvl="2" indent="0">
              <a:buNone/>
            </a:pPr>
            <a:r>
              <a:rPr lang="es-ES" sz="1600" dirty="0">
                <a:latin typeface="Consolas" panose="020B0609020204030204" pitchFamily="49" charset="0"/>
              </a:rPr>
              <a:t>&gt;&gt; v = [5.6 0.8 7.3 9.1]';</a:t>
            </a:r>
          </a:p>
          <a:p>
            <a:pPr marL="800100" lvl="2" indent="0">
              <a:buNone/>
            </a:pPr>
            <a:r>
              <a:rPr lang="es-ES" sz="1600" dirty="0">
                <a:latin typeface="Consolas" panose="020B0609020204030204" pitchFamily="49" charset="0"/>
              </a:rPr>
              <a:t>&gt;&gt; u = (A'*A) \ A'*v</a:t>
            </a:r>
          </a:p>
          <a:p>
            <a:pPr marL="800100" lvl="2" indent="0">
              <a:buNone/>
            </a:pPr>
            <a:r>
              <a:rPr lang="es-ES" sz="1600" dirty="0">
                <a:latin typeface="Consolas" panose="020B0609020204030204" pitchFamily="49" charset="0"/>
              </a:rPr>
              <a:t>    u =</a:t>
            </a:r>
          </a:p>
          <a:p>
            <a:pPr marL="800100" lvl="2" indent="0">
              <a:buNone/>
            </a:pPr>
            <a:r>
              <a:rPr lang="es-ES" sz="1600" dirty="0">
                <a:latin typeface="Consolas" panose="020B0609020204030204" pitchFamily="49" charset="0"/>
              </a:rPr>
              <a:t>        1.472633619403234</a:t>
            </a:r>
          </a:p>
          <a:p>
            <a:pPr marL="800100" lvl="2" indent="0">
              <a:buNone/>
            </a:pPr>
            <a:r>
              <a:rPr lang="es-ES" sz="1600" dirty="0">
                <a:latin typeface="Consolas" panose="020B0609020204030204" pitchFamily="49" charset="0"/>
              </a:rPr>
              <a:t>       -0.169731501459659</a:t>
            </a:r>
          </a:p>
          <a:p>
            <a:pPr marL="800100" lvl="2" indent="0">
              <a:buNone/>
            </a:pPr>
            <a:r>
              <a:rPr lang="es-ES" sz="1600" dirty="0">
                <a:latin typeface="Consolas" panose="020B0609020204030204" pitchFamily="49" charset="0"/>
              </a:rPr>
              <a:t>&gt;&gt; A*u</a:t>
            </a:r>
          </a:p>
          <a:p>
            <a:pPr marL="800100" lvl="2" indent="0">
              <a:buNone/>
            </a:pPr>
            <a:r>
              <a:rPr lang="es-ES" sz="1600" dirty="0">
                <a:latin typeface="Consolas" panose="020B0609020204030204" pitchFamily="49" charset="0"/>
              </a:rPr>
              <a:t>    </a:t>
            </a:r>
            <a:r>
              <a:rPr lang="es-ES" sz="1600" dirty="0" err="1">
                <a:latin typeface="Consolas" panose="020B0609020204030204" pitchFamily="49" charset="0"/>
              </a:rPr>
              <a:t>ans</a:t>
            </a:r>
            <a:r>
              <a:rPr lang="es-ES" sz="1600" dirty="0">
                <a:latin typeface="Consolas" panose="020B0609020204030204" pitchFamily="49" charset="0"/>
              </a:rPr>
              <a:t> =</a:t>
            </a:r>
          </a:p>
          <a:p>
            <a:pPr marL="800100" lvl="2" indent="0">
              <a:buNone/>
            </a:pPr>
            <a:r>
              <a:rPr lang="es-ES" sz="1600" dirty="0">
                <a:latin typeface="Consolas" panose="020B0609020204030204" pitchFamily="49" charset="0"/>
              </a:rPr>
              <a:t>        3.886238214311391</a:t>
            </a:r>
          </a:p>
          <a:p>
            <a:pPr marL="800100" lvl="2" indent="0">
              <a:buNone/>
            </a:pPr>
            <a:r>
              <a:rPr lang="es-ES" sz="1600" dirty="0">
                <a:latin typeface="Consolas" panose="020B0609020204030204" pitchFamily="49" charset="0"/>
              </a:rPr>
              <a:t>        2.833414723235649</a:t>
            </a:r>
          </a:p>
          <a:p>
            <a:pPr marL="800100" lvl="2" indent="0">
              <a:buNone/>
            </a:pPr>
            <a:r>
              <a:rPr lang="es-ES" sz="1600" dirty="0">
                <a:latin typeface="Consolas" panose="020B0609020204030204" pitchFamily="49" charset="0"/>
              </a:rPr>
              <a:t>        8.484860552727493</a:t>
            </a:r>
          </a:p>
          <a:p>
            <a:pPr marL="800100" lvl="2" indent="0">
              <a:buNone/>
            </a:pPr>
            <a:r>
              <a:rPr lang="es-ES" sz="1600" dirty="0">
                <a:latin typeface="Consolas" panose="020B0609020204030204" pitchFamily="49" charset="0"/>
              </a:rPr>
              <a:t>        7.948191101481669</a:t>
            </a:r>
          </a:p>
          <a:p>
            <a:pPr marL="800100" lvl="2" indent="0">
              <a:buNone/>
            </a:pPr>
            <a:r>
              <a:rPr lang="es-ES" sz="1600" dirty="0">
                <a:latin typeface="Consolas" panose="020B0609020204030204" pitchFamily="49" charset="0"/>
              </a:rPr>
              <a:t>&gt;&gt; </a:t>
            </a:r>
            <a:r>
              <a:rPr lang="es-ES" sz="1600" dirty="0" err="1">
                <a:latin typeface="Consolas" panose="020B0609020204030204" pitchFamily="49" charset="0"/>
              </a:rPr>
              <a:t>norm</a:t>
            </a:r>
            <a:r>
              <a:rPr lang="es-ES" sz="1600" dirty="0">
                <a:latin typeface="Consolas" panose="020B0609020204030204" pitchFamily="49" charset="0"/>
              </a:rPr>
              <a:t>( A*u - v )</a:t>
            </a:r>
          </a:p>
          <a:p>
            <a:pPr marL="800100" lvl="2" indent="0">
              <a:buNone/>
            </a:pPr>
            <a:r>
              <a:rPr lang="es-ES" sz="1600" dirty="0">
                <a:latin typeface="Consolas" panose="020B0609020204030204" pitchFamily="49" charset="0"/>
              </a:rPr>
              <a:t>    </a:t>
            </a:r>
            <a:r>
              <a:rPr lang="es-ES" sz="1600" dirty="0" err="1">
                <a:latin typeface="Consolas" panose="020B0609020204030204" pitchFamily="49" charset="0"/>
              </a:rPr>
              <a:t>ans</a:t>
            </a:r>
            <a:r>
              <a:rPr lang="es-ES" sz="1600" dirty="0">
                <a:latin typeface="Consolas" panose="020B0609020204030204" pitchFamily="49" charset="0"/>
              </a:rPr>
              <a:t> =</a:t>
            </a:r>
          </a:p>
          <a:p>
            <a:pPr marL="800100" lvl="2" indent="0">
              <a:buNone/>
            </a:pPr>
            <a:r>
              <a:rPr lang="es-ES" sz="1600" dirty="0">
                <a:latin typeface="Consolas" panose="020B0609020204030204" pitchFamily="49" charset="0"/>
              </a:rPr>
              <a:t>        3.130864603088711</a:t>
            </a:r>
            <a:endParaRPr lang="en-US" sz="1600" dirty="0">
              <a:latin typeface="Consolas" panose="020B0609020204030204" pitchFamily="49" charset="0"/>
            </a:endParaRPr>
          </a:p>
        </p:txBody>
      </p:sp>
      <p:sp>
        <p:nvSpPr>
          <p:cNvPr id="4" name="Footer Placeholder 3">
            <a:extLst>
              <a:ext uri="{FF2B5EF4-FFF2-40B4-BE49-F238E27FC236}">
                <a16:creationId xmlns:a16="http://schemas.microsoft.com/office/drawing/2014/main" id="{53E7803C-3870-41FC-ADF2-8F16D8277301}"/>
              </a:ext>
            </a:extLst>
          </p:cNvPr>
          <p:cNvSpPr>
            <a:spLocks noGrp="1"/>
          </p:cNvSpPr>
          <p:nvPr>
            <p:ph type="ftr" sz="quarter" idx="11"/>
          </p:nvPr>
        </p:nvSpPr>
        <p:spPr/>
        <p:txBody>
          <a:bodyPr/>
          <a:lstStyle/>
          <a:p>
            <a:r>
              <a:rPr lang="en-US"/>
              <a:t>Least-squares best-fitting polynomials</a:t>
            </a:r>
            <a:endParaRPr lang="en-CA" dirty="0"/>
          </a:p>
        </p:txBody>
      </p:sp>
      <p:sp>
        <p:nvSpPr>
          <p:cNvPr id="5" name="Slide Number Placeholder 4">
            <a:extLst>
              <a:ext uri="{FF2B5EF4-FFF2-40B4-BE49-F238E27FC236}">
                <a16:creationId xmlns:a16="http://schemas.microsoft.com/office/drawing/2014/main" id="{812225BA-ACB7-466B-9050-29CED0566B0B}"/>
              </a:ext>
            </a:extLst>
          </p:cNvPr>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12" name="Object 11">
            <a:extLst>
              <a:ext uri="{FF2B5EF4-FFF2-40B4-BE49-F238E27FC236}">
                <a16:creationId xmlns:a16="http://schemas.microsoft.com/office/drawing/2014/main" id="{1C7DFFF7-DB1B-43EA-85A8-73ECCDF16009}"/>
              </a:ext>
            </a:extLst>
          </p:cNvPr>
          <p:cNvGraphicFramePr>
            <a:graphicFrameLocks noChangeAspect="1"/>
          </p:cNvGraphicFramePr>
          <p:nvPr>
            <p:extLst>
              <p:ext uri="{D42A27DB-BD31-4B8C-83A1-F6EECF244321}">
                <p14:modId xmlns:p14="http://schemas.microsoft.com/office/powerpoint/2010/main" val="3938597262"/>
              </p:ext>
            </p:extLst>
          </p:nvPr>
        </p:nvGraphicFramePr>
        <p:xfrm>
          <a:off x="6367638" y="1133621"/>
          <a:ext cx="2681287" cy="1619250"/>
        </p:xfrm>
        <a:graphic>
          <a:graphicData uri="http://schemas.openxmlformats.org/presentationml/2006/ole">
            <mc:AlternateContent xmlns:mc="http://schemas.openxmlformats.org/markup-compatibility/2006">
              <mc:Choice xmlns:v="urn:schemas-microsoft-com:vml" Requires="v">
                <p:oleObj spid="_x0000_s6152" name="Equation" r:id="rId6" imgW="1511280" imgH="914400" progId="Equation.DSMT4">
                  <p:embed/>
                </p:oleObj>
              </mc:Choice>
              <mc:Fallback>
                <p:oleObj name="Equation" r:id="rId6" imgW="1511280" imgH="914400" progId="Equation.DSMT4">
                  <p:embed/>
                  <p:pic>
                    <p:nvPicPr>
                      <p:cNvPr id="8" name="Object 7">
                        <a:extLst>
                          <a:ext uri="{FF2B5EF4-FFF2-40B4-BE49-F238E27FC236}">
                            <a16:creationId xmlns:a16="http://schemas.microsoft.com/office/drawing/2014/main" id="{988E51FD-4599-4F3F-930C-66BDE74E1EF8}"/>
                          </a:ext>
                        </a:extLst>
                      </p:cNvPr>
                      <p:cNvPicPr/>
                      <p:nvPr/>
                    </p:nvPicPr>
                    <p:blipFill>
                      <a:blip r:embed="rId7"/>
                      <a:stretch>
                        <a:fillRect/>
                      </a:stretch>
                    </p:blipFill>
                    <p:spPr>
                      <a:xfrm>
                        <a:off x="6367638" y="1133621"/>
                        <a:ext cx="2681287" cy="161925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061E4EE3-8A95-4031-AC05-015F9E142EBC}"/>
              </a:ext>
            </a:extLst>
          </p:cNvPr>
          <p:cNvGraphicFramePr>
            <a:graphicFrameLocks noChangeAspect="1"/>
          </p:cNvGraphicFramePr>
          <p:nvPr>
            <p:extLst>
              <p:ext uri="{D42A27DB-BD31-4B8C-83A1-F6EECF244321}">
                <p14:modId xmlns:p14="http://schemas.microsoft.com/office/powerpoint/2010/main" val="2227192423"/>
              </p:ext>
            </p:extLst>
          </p:nvPr>
        </p:nvGraphicFramePr>
        <p:xfrm>
          <a:off x="5512746" y="3812382"/>
          <a:ext cx="2568575" cy="1619250"/>
        </p:xfrm>
        <a:graphic>
          <a:graphicData uri="http://schemas.openxmlformats.org/presentationml/2006/ole">
            <mc:AlternateContent xmlns:mc="http://schemas.openxmlformats.org/markup-compatibility/2006">
              <mc:Choice xmlns:v="urn:schemas-microsoft-com:vml" Requires="v">
                <p:oleObj spid="_x0000_s6153" name="Equation" r:id="rId8" imgW="1447560" imgH="914400" progId="Equation.DSMT4">
                  <p:embed/>
                </p:oleObj>
              </mc:Choice>
              <mc:Fallback>
                <p:oleObj name="Equation" r:id="rId8" imgW="1447560" imgH="914400" progId="Equation.DSMT4">
                  <p:embed/>
                  <p:pic>
                    <p:nvPicPr>
                      <p:cNvPr id="12" name="Object 11">
                        <a:extLst>
                          <a:ext uri="{FF2B5EF4-FFF2-40B4-BE49-F238E27FC236}">
                            <a16:creationId xmlns:a16="http://schemas.microsoft.com/office/drawing/2014/main" id="{1C7DFFF7-DB1B-43EA-85A8-73ECCDF16009}"/>
                          </a:ext>
                        </a:extLst>
                      </p:cNvPr>
                      <p:cNvPicPr/>
                      <p:nvPr/>
                    </p:nvPicPr>
                    <p:blipFill>
                      <a:blip r:embed="rId9"/>
                      <a:stretch>
                        <a:fillRect/>
                      </a:stretch>
                    </p:blipFill>
                    <p:spPr>
                      <a:xfrm>
                        <a:off x="5512746" y="3812382"/>
                        <a:ext cx="2568575" cy="161925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35939C27-2D10-4A0D-8A46-3D883473019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53841253"/>
      </p:ext>
    </p:extLst>
  </p:cSld>
  <p:clrMapOvr>
    <a:masterClrMapping/>
  </p:clrMapOvr>
  <mc:AlternateContent xmlns:mc="http://schemas.openxmlformats.org/markup-compatibility/2006" xmlns:p14="http://schemas.microsoft.com/office/powerpoint/2010/main">
    <mc:Choice Requires="p14">
      <p:transition spd="slow" p14:dur="2000" advTm="119653"/>
    </mc:Choice>
    <mc:Fallback xmlns="">
      <p:transition spd="slow" advTm="119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8|14.3|6.3"/>
</p:tagLst>
</file>

<file path=ppt/tags/tag10.xml><?xml version="1.0" encoding="utf-8"?>
<p:tagLst xmlns:a="http://schemas.openxmlformats.org/drawingml/2006/main" xmlns:r="http://schemas.openxmlformats.org/officeDocument/2006/relationships" xmlns:p="http://schemas.openxmlformats.org/presentationml/2006/main">
  <p:tag name="TIMING" val="|8.8|8|10.7|5.3"/>
</p:tagLst>
</file>

<file path=ppt/tags/tag11.xml><?xml version="1.0" encoding="utf-8"?>
<p:tagLst xmlns:a="http://schemas.openxmlformats.org/drawingml/2006/main" xmlns:r="http://schemas.openxmlformats.org/officeDocument/2006/relationships" xmlns:p="http://schemas.openxmlformats.org/presentationml/2006/main">
  <p:tag name="TIMING" val="|8.6"/>
</p:tagLst>
</file>

<file path=ppt/tags/tag12.xml><?xml version="1.0" encoding="utf-8"?>
<p:tagLst xmlns:a="http://schemas.openxmlformats.org/drawingml/2006/main" xmlns:r="http://schemas.openxmlformats.org/officeDocument/2006/relationships" xmlns:p="http://schemas.openxmlformats.org/presentationml/2006/main">
  <p:tag name="TIMING" val="|13.8|5.2|3.8|25.4|20.6|43.9|10.4|7.1|9.5|23.9|8.8|10.9"/>
</p:tagLst>
</file>

<file path=ppt/tags/tag13.xml><?xml version="1.0" encoding="utf-8"?>
<p:tagLst xmlns:a="http://schemas.openxmlformats.org/drawingml/2006/main" xmlns:r="http://schemas.openxmlformats.org/officeDocument/2006/relationships" xmlns:p="http://schemas.openxmlformats.org/presentationml/2006/main">
  <p:tag name="TIMING" val="|8.8|8|10.7|5.3"/>
</p:tagLst>
</file>

<file path=ppt/tags/tag14.xml><?xml version="1.0" encoding="utf-8"?>
<p:tagLst xmlns:a="http://schemas.openxmlformats.org/drawingml/2006/main" xmlns:r="http://schemas.openxmlformats.org/officeDocument/2006/relationships" xmlns:p="http://schemas.openxmlformats.org/presentationml/2006/main">
  <p:tag name="TIMING" val="|8.8|8|10.7|5.3"/>
</p:tagLst>
</file>

<file path=ppt/tags/tag15.xml><?xml version="1.0" encoding="utf-8"?>
<p:tagLst xmlns:a="http://schemas.openxmlformats.org/drawingml/2006/main" xmlns:r="http://schemas.openxmlformats.org/officeDocument/2006/relationships" xmlns:p="http://schemas.openxmlformats.org/presentationml/2006/main">
  <p:tag name="TIMING" val="|16|12.1"/>
</p:tagLst>
</file>

<file path=ppt/tags/tag16.xml><?xml version="1.0" encoding="utf-8"?>
<p:tagLst xmlns:a="http://schemas.openxmlformats.org/drawingml/2006/main" xmlns:r="http://schemas.openxmlformats.org/officeDocument/2006/relationships" xmlns:p="http://schemas.openxmlformats.org/presentationml/2006/main">
  <p:tag name="TIMING" val="|16|12.1"/>
</p:tagLst>
</file>

<file path=ppt/tags/tag17.xml><?xml version="1.0" encoding="utf-8"?>
<p:tagLst xmlns:a="http://schemas.openxmlformats.org/drawingml/2006/main" xmlns:r="http://schemas.openxmlformats.org/officeDocument/2006/relationships" xmlns:p="http://schemas.openxmlformats.org/presentationml/2006/main">
  <p:tag name="TIMING" val="|16.2|5"/>
</p:tagLst>
</file>

<file path=ppt/tags/tag18.xml><?xml version="1.0" encoding="utf-8"?>
<p:tagLst xmlns:a="http://schemas.openxmlformats.org/drawingml/2006/main" xmlns:r="http://schemas.openxmlformats.org/officeDocument/2006/relationships" xmlns:p="http://schemas.openxmlformats.org/presentationml/2006/main">
  <p:tag name="TIMING" val="|3.5|1.3|2.4|1.6|2.2|12.9|11.7|2.2|7.9|23.7|15.7|17.1|10.4"/>
</p:tagLst>
</file>

<file path=ppt/tags/tag19.xml><?xml version="1.0" encoding="utf-8"?>
<p:tagLst xmlns:a="http://schemas.openxmlformats.org/drawingml/2006/main" xmlns:r="http://schemas.openxmlformats.org/officeDocument/2006/relationships" xmlns:p="http://schemas.openxmlformats.org/presentationml/2006/main">
  <p:tag name="TIMING" val="|16.5|12.1|5.1|7.9|6.3"/>
</p:tagLst>
</file>

<file path=ppt/tags/tag2.xml><?xml version="1.0" encoding="utf-8"?>
<p:tagLst xmlns:a="http://schemas.openxmlformats.org/drawingml/2006/main" xmlns:r="http://schemas.openxmlformats.org/officeDocument/2006/relationships" xmlns:p="http://schemas.openxmlformats.org/presentationml/2006/main">
  <p:tag name="TIMING" val="|23.8|14.3|6.3"/>
</p:tagLst>
</file>

<file path=ppt/tags/tag20.xml><?xml version="1.0" encoding="utf-8"?>
<p:tagLst xmlns:a="http://schemas.openxmlformats.org/drawingml/2006/main" xmlns:r="http://schemas.openxmlformats.org/officeDocument/2006/relationships" xmlns:p="http://schemas.openxmlformats.org/presentationml/2006/main">
  <p:tag name="TIMING" val="|18.5"/>
</p:tagLst>
</file>

<file path=ppt/tags/tag21.xml><?xml version="1.0" encoding="utf-8"?>
<p:tagLst xmlns:a="http://schemas.openxmlformats.org/drawingml/2006/main" xmlns:r="http://schemas.openxmlformats.org/officeDocument/2006/relationships" xmlns:p="http://schemas.openxmlformats.org/presentationml/2006/main">
  <p:tag name="TIMING" val="|18.2|13.6"/>
</p:tagLst>
</file>

<file path=ppt/tags/tag22.xml><?xml version="1.0" encoding="utf-8"?>
<p:tagLst xmlns:a="http://schemas.openxmlformats.org/drawingml/2006/main" xmlns:r="http://schemas.openxmlformats.org/officeDocument/2006/relationships" xmlns:p="http://schemas.openxmlformats.org/presentationml/2006/main">
  <p:tag name="TIMING" val="|32.9"/>
</p:tagLst>
</file>

<file path=ppt/tags/tag3.xml><?xml version="1.0" encoding="utf-8"?>
<p:tagLst xmlns:a="http://schemas.openxmlformats.org/drawingml/2006/main" xmlns:r="http://schemas.openxmlformats.org/officeDocument/2006/relationships" xmlns:p="http://schemas.openxmlformats.org/presentationml/2006/main">
  <p:tag name="TIMING" val="|10.2|21.3|2.8"/>
</p:tagLst>
</file>

<file path=ppt/tags/tag4.xml><?xml version="1.0" encoding="utf-8"?>
<p:tagLst xmlns:a="http://schemas.openxmlformats.org/drawingml/2006/main" xmlns:r="http://schemas.openxmlformats.org/officeDocument/2006/relationships" xmlns:p="http://schemas.openxmlformats.org/presentationml/2006/main">
  <p:tag name="TIMING" val="|21.7|26.6|18|21|39.1|37"/>
</p:tagLst>
</file>

<file path=ppt/tags/tag5.xml><?xml version="1.0" encoding="utf-8"?>
<p:tagLst xmlns:a="http://schemas.openxmlformats.org/drawingml/2006/main" xmlns:r="http://schemas.openxmlformats.org/officeDocument/2006/relationships" xmlns:p="http://schemas.openxmlformats.org/presentationml/2006/main">
  <p:tag name="TIMING" val="|39.6|23.6|80.9|2.7|11.3|5|67.1"/>
</p:tagLst>
</file>

<file path=ppt/tags/tag6.xml><?xml version="1.0" encoding="utf-8"?>
<p:tagLst xmlns:a="http://schemas.openxmlformats.org/drawingml/2006/main" xmlns:r="http://schemas.openxmlformats.org/officeDocument/2006/relationships" xmlns:p="http://schemas.openxmlformats.org/presentationml/2006/main">
  <p:tag name="TIMING" val="|8.1|4.4|3.7|27|18.8|3.1|4.7|27.1|5.7"/>
</p:tagLst>
</file>

<file path=ppt/tags/tag7.xml><?xml version="1.0" encoding="utf-8"?>
<p:tagLst xmlns:a="http://schemas.openxmlformats.org/drawingml/2006/main" xmlns:r="http://schemas.openxmlformats.org/officeDocument/2006/relationships" xmlns:p="http://schemas.openxmlformats.org/presentationml/2006/main">
  <p:tag name="TIMING" val="|32.2|15.1"/>
</p:tagLst>
</file>

<file path=ppt/tags/tag8.xml><?xml version="1.0" encoding="utf-8"?>
<p:tagLst xmlns:a="http://schemas.openxmlformats.org/drawingml/2006/main" xmlns:r="http://schemas.openxmlformats.org/officeDocument/2006/relationships" xmlns:p="http://schemas.openxmlformats.org/presentationml/2006/main">
  <p:tag name="TIMING" val="|8.8|8|10.7|5.3"/>
</p:tagLst>
</file>

<file path=ppt/tags/tag9.xml><?xml version="1.0" encoding="utf-8"?>
<p:tagLst xmlns:a="http://schemas.openxmlformats.org/drawingml/2006/main" xmlns:r="http://schemas.openxmlformats.org/officeDocument/2006/relationships" xmlns:p="http://schemas.openxmlformats.org/presentationml/2006/main">
  <p:tag name="TIMING" val="|4.9|16.4|2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107911</TotalTime>
  <Words>1566</Words>
  <Application>Microsoft Office PowerPoint</Application>
  <PresentationFormat>On-screen Show (4:3)</PresentationFormat>
  <Paragraphs>369</Paragraphs>
  <Slides>29</Slides>
  <Notes>0</Notes>
  <HiddenSlides>0</HiddenSlides>
  <MMClips>28</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29</vt:i4>
      </vt:variant>
    </vt:vector>
  </HeadingPairs>
  <TitlesOfParts>
    <vt:vector size="42" baseType="lpstr">
      <vt:lpstr>ＭＳ Ｐゴシック</vt:lpstr>
      <vt:lpstr>Arial</vt:lpstr>
      <vt:lpstr>Bookman Old Style</vt:lpstr>
      <vt:lpstr>Calibri</vt:lpstr>
      <vt:lpstr>Cambria</vt:lpstr>
      <vt:lpstr>Consolas</vt:lpstr>
      <vt:lpstr>Constantia</vt:lpstr>
      <vt:lpstr>Edwardian Script ITC</vt:lpstr>
      <vt:lpstr>Georgia</vt:lpstr>
      <vt:lpstr>Times New Roman</vt:lpstr>
      <vt:lpstr>Office Theme</vt:lpstr>
      <vt:lpstr>Equation</vt:lpstr>
      <vt:lpstr>MathType 6.0 Equation</vt:lpstr>
      <vt:lpstr>Least-squares best-fitting polynomials</vt:lpstr>
      <vt:lpstr>Introduction</vt:lpstr>
      <vt:lpstr>Review</vt:lpstr>
      <vt:lpstr>Review</vt:lpstr>
      <vt:lpstr>Review</vt:lpstr>
      <vt:lpstr>Review</vt:lpstr>
      <vt:lpstr>Review</vt:lpstr>
      <vt:lpstr>Review</vt:lpstr>
      <vt:lpstr>Review</vt:lpstr>
      <vt:lpstr>Least-squares best-fitting linear polynomial</vt:lpstr>
      <vt:lpstr>Least-squares best-fitting linear polynomial</vt:lpstr>
      <vt:lpstr>Least-squares best-fitting linear polynomial</vt:lpstr>
      <vt:lpstr>Least-squares best-fitting linear polynomial</vt:lpstr>
      <vt:lpstr>Least-squares best-fitting linear polynomial</vt:lpstr>
      <vt:lpstr>Example</vt:lpstr>
      <vt:lpstr>Least-squares best-fitting quadratic polynomial</vt:lpstr>
      <vt:lpstr>Least-squares best-fitting quadratic polynomial</vt:lpstr>
      <vt:lpstr>Least-squares best-fitting quadratic polynomial</vt:lpstr>
      <vt:lpstr>Least-squares best-fitting quadratic polynomial</vt:lpstr>
      <vt:lpstr>Least-squares best-fitting quadratic polynomial</vt:lpstr>
      <vt:lpstr>Example</vt:lpstr>
      <vt:lpstr>Example</vt:lpstr>
      <vt:lpstr>Least-squares best-fitting constant polynomial</vt:lpstr>
      <vt:lpstr>Least-squares best-fitting constant polynomial</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1854</cp:revision>
  <dcterms:created xsi:type="dcterms:W3CDTF">2020-04-30T19:27:29Z</dcterms:created>
  <dcterms:modified xsi:type="dcterms:W3CDTF">2024-04-13T17:11:02Z</dcterms:modified>
</cp:coreProperties>
</file>